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6" r:id="rId1"/>
  </p:sldMasterIdLst>
  <p:notesMasterIdLst>
    <p:notesMasterId r:id="rId43"/>
  </p:notesMasterIdLst>
  <p:sldIdLst>
    <p:sldId id="300" r:id="rId2"/>
    <p:sldId id="334" r:id="rId3"/>
    <p:sldId id="292" r:id="rId4"/>
    <p:sldId id="294" r:id="rId5"/>
    <p:sldId id="295" r:id="rId6"/>
    <p:sldId id="297" r:id="rId7"/>
    <p:sldId id="298" r:id="rId8"/>
    <p:sldId id="299" r:id="rId9"/>
    <p:sldId id="301" r:id="rId10"/>
    <p:sldId id="302" r:id="rId11"/>
    <p:sldId id="303" r:id="rId12"/>
    <p:sldId id="304" r:id="rId13"/>
    <p:sldId id="305" r:id="rId14"/>
    <p:sldId id="306" r:id="rId15"/>
    <p:sldId id="308" r:id="rId16"/>
    <p:sldId id="310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38" r:id="rId36"/>
    <p:sldId id="329" r:id="rId37"/>
    <p:sldId id="330" r:id="rId38"/>
    <p:sldId id="331" r:id="rId39"/>
    <p:sldId id="332" r:id="rId40"/>
    <p:sldId id="333" r:id="rId41"/>
    <p:sldId id="336" r:id="rId4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F2A"/>
    <a:srgbClr val="00B0F0"/>
    <a:srgbClr val="96D5E6"/>
    <a:srgbClr val="60C0D9"/>
    <a:srgbClr val="A1F3DE"/>
    <a:srgbClr val="A2D9F2"/>
    <a:srgbClr val="90E89A"/>
    <a:srgbClr val="4BD95C"/>
    <a:srgbClr val="2F5597"/>
    <a:srgbClr val="F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97284" autoAdjust="0"/>
  </p:normalViewPr>
  <p:slideViewPr>
    <p:cSldViewPr snapToGrid="0">
      <p:cViewPr varScale="1">
        <p:scale>
          <a:sx n="110" d="100"/>
          <a:sy n="110" d="100"/>
        </p:scale>
        <p:origin x="7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A7591-4C08-4917-81A9-B6A54CC4C520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954C4-5255-40E8-AC26-F8F32E525A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596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65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416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114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75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448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655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097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13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94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39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569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059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521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276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787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954C4-5255-40E8-AC26-F8F32E525A6A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4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7093-8886-4670-999F-C8CFA3FF1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40D7F-175F-4551-9B74-C610282AD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3CA51-386B-4825-9BE0-78DD2022F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74900-A7F1-4816-BAC4-0FE950BA5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5D1C1-41B0-4679-BC93-1BE843454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252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EE8D-EAFE-450A-8761-A1D9CE31D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090D9D-675E-4102-86B0-A70815923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0DDB-A4BF-4029-BC4A-B7A497C6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5F99F-4AFE-426E-9619-725E483BC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5978-38A7-4B90-A061-8CFDE988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A4A5A-A0B6-4C2C-AF54-4485B2875B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247AF-620A-421F-8D98-8948C9332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9B7B-8A68-4B13-BE52-3F282C1F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E2301-6696-4FA7-AFB8-1E944182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2DABC-9569-49BA-8880-15CD1700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94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3681-23D8-47BC-B6B8-BB595B7C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B2FF2-3B4B-4788-98B0-F4B72BC76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31B34-9F2E-4434-9B59-2716C56DF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465D2-FCF0-4B40-BB6E-43143C04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6E59-D855-450A-B1BD-4290D432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966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BB04-7A30-4F91-8721-633F93CDE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B8667-5B90-4E42-B85A-0C9AB7CCE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EF1C9-B60E-4249-9152-45D24ADE0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1B7DC-147A-4298-99B6-5B5EDCD4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FEA8-A384-4021-8DCB-02BA45ED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197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E1B1-C997-4CA0-8C67-8A6F62F12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51F2B-2F58-42EB-85C8-6B3123D0BF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21A74-9DE5-48CE-8BD3-4F87E6AD7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B0D28-81F6-4238-9DE7-A2526EB6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C0C6D-E6FA-4A50-A2AD-7BE43C78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18562-BD40-49D4-A9AC-655937B4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753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902-204E-4A1B-B090-42904E4EC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02077-38B7-4284-8AAF-6223F7355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C6965-F02F-47BB-93DD-3AB9987A3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85BFD-CFE5-4F8F-BEA6-E8FC09A4AE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F01E90-7157-417C-A1FB-400057649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89979-A93E-4A32-A4FD-975AA60F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6186AD-E4A9-44C9-BC40-38B8FB64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933AA-4AF4-493A-92D6-B684C733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639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C2B8-1E98-4831-8E12-AE002204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3C20CC-D842-499D-8254-4B82FFC2F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1F1806-0499-4379-8C84-FF45F279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105BB-86FB-4B47-AAA8-9ADF1909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3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BA45F3-4563-4C47-B896-3010A825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8BCCB-D6CE-4882-A34F-5A6C5B3A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2DA84-AF9C-4AED-A3B9-468F807E0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946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516F-C095-45C4-ADCC-E2F25C4C5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9B4CD-6747-49B8-A78E-95D2EAF2B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FF47B-DDF8-4795-ACF9-CB985A94F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226C20-E494-4C06-9017-4A8F5BF4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CFA38-4FA5-4828-B928-8F7CC04A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C910C-BE84-4E8F-BD8C-AB67C6D67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8167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1F36-4685-4B51-81AF-51A5CA9C0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FBBF6-458D-4AD0-B47A-B8F1F85756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AB7FE-ED93-4C32-9897-879302A7E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63F38-E59D-42D5-B16B-45D0B4D2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F38705-9C51-41F6-8ED1-D1A3F8D8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F18B9-ADBE-4EDA-9686-B4CCEBFF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2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FDE5-C977-4398-9C64-C9C086FF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AF161-5B3E-4472-8CA4-80AE249CF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7C0B8-B0D0-4F02-9241-E18D0B657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76F3-9E2E-4FE4-BD53-29E115FA5787}" type="datetimeFigureOut">
              <a:rPr lang="fr-FR" smtClean="0"/>
              <a:t>29/09/2020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86368-80BC-417C-B89B-FF1E2993F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C0F6E-31C9-4566-A1D2-6AB3F99D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2512A-EE1E-4734-97F9-5535358DD8B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2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7" r:id="rId1"/>
    <p:sldLayoutId id="2147484608" r:id="rId2"/>
    <p:sldLayoutId id="2147484609" r:id="rId3"/>
    <p:sldLayoutId id="2147484610" r:id="rId4"/>
    <p:sldLayoutId id="2147484611" r:id="rId5"/>
    <p:sldLayoutId id="2147484612" r:id="rId6"/>
    <p:sldLayoutId id="2147484613" r:id="rId7"/>
    <p:sldLayoutId id="2147484614" r:id="rId8"/>
    <p:sldLayoutId id="2147484615" r:id="rId9"/>
    <p:sldLayoutId id="2147484616" r:id="rId10"/>
    <p:sldLayoutId id="21474846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6.svg"/><Relationship Id="rId7" Type="http://schemas.openxmlformats.org/officeDocument/2006/relationships/image" Target="../media/image5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svg"/><Relationship Id="rId5" Type="http://schemas.openxmlformats.org/officeDocument/2006/relationships/image" Target="../media/image56.sv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svg"/><Relationship Id="rId7" Type="http://schemas.openxmlformats.org/officeDocument/2006/relationships/image" Target="../media/image6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2.svg"/><Relationship Id="rId3" Type="http://schemas.openxmlformats.org/officeDocument/2006/relationships/image" Target="../media/image56.svg"/><Relationship Id="rId7" Type="http://schemas.openxmlformats.org/officeDocument/2006/relationships/image" Target="../media/image66.svg"/><Relationship Id="rId12" Type="http://schemas.openxmlformats.org/officeDocument/2006/relationships/image" Target="../media/image6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4.sv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50.svg"/><Relationship Id="rId18" Type="http://schemas.openxmlformats.org/officeDocument/2006/relationships/image" Target="../media/image9.png"/><Relationship Id="rId3" Type="http://schemas.openxmlformats.org/officeDocument/2006/relationships/image" Target="../media/image28.svg"/><Relationship Id="rId21" Type="http://schemas.openxmlformats.org/officeDocument/2006/relationships/image" Target="../media/image12.svg"/><Relationship Id="rId7" Type="http://schemas.openxmlformats.org/officeDocument/2006/relationships/image" Target="../media/image30.svg"/><Relationship Id="rId12" Type="http://schemas.openxmlformats.org/officeDocument/2006/relationships/image" Target="../media/image49.png"/><Relationship Id="rId17" Type="http://schemas.openxmlformats.org/officeDocument/2006/relationships/image" Target="../media/image40.sv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8.svg"/><Relationship Id="rId5" Type="http://schemas.openxmlformats.org/officeDocument/2006/relationships/image" Target="../media/image24.svg"/><Relationship Id="rId15" Type="http://schemas.openxmlformats.org/officeDocument/2006/relationships/image" Target="../media/image38.svg"/><Relationship Id="rId23" Type="http://schemas.openxmlformats.org/officeDocument/2006/relationships/image" Target="../media/image14.svg"/><Relationship Id="rId10" Type="http://schemas.openxmlformats.org/officeDocument/2006/relationships/image" Target="../media/image47.png"/><Relationship Id="rId19" Type="http://schemas.openxmlformats.org/officeDocument/2006/relationships/image" Target="../media/image10.svg"/><Relationship Id="rId4" Type="http://schemas.openxmlformats.org/officeDocument/2006/relationships/image" Target="../media/image23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Relationship Id="rId2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4.svg"/><Relationship Id="rId7" Type="http://schemas.openxmlformats.org/officeDocument/2006/relationships/image" Target="../media/image10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54.svg"/><Relationship Id="rId10" Type="http://schemas.openxmlformats.org/officeDocument/2006/relationships/image" Target="../media/image13.png"/><Relationship Id="rId4" Type="http://schemas.openxmlformats.org/officeDocument/2006/relationships/image" Target="../media/image53.png"/><Relationship Id="rId9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3.xml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0.svg"/><Relationship Id="rId7" Type="http://schemas.openxmlformats.org/officeDocument/2006/relationships/image" Target="../media/image8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4.svg"/><Relationship Id="rId3" Type="http://schemas.openxmlformats.org/officeDocument/2006/relationships/image" Target="../media/image82.svg"/><Relationship Id="rId7" Type="http://schemas.openxmlformats.org/officeDocument/2006/relationships/image" Target="../media/image66.svg"/><Relationship Id="rId12" Type="http://schemas.openxmlformats.org/officeDocument/2006/relationships/image" Target="../media/image63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svg"/><Relationship Id="rId5" Type="http://schemas.openxmlformats.org/officeDocument/2006/relationships/image" Target="../media/image4.svg"/><Relationship Id="rId15" Type="http://schemas.openxmlformats.org/officeDocument/2006/relationships/image" Target="../media/image54.svg"/><Relationship Id="rId10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68.svg"/><Relationship Id="rId1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Relationship Id="rId9" Type="http://schemas.openxmlformats.org/officeDocument/2006/relationships/image" Target="../media/image54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4.svg"/><Relationship Id="rId7" Type="http://schemas.openxmlformats.org/officeDocument/2006/relationships/image" Target="../media/image8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54.svg"/><Relationship Id="rId5" Type="http://schemas.openxmlformats.org/officeDocument/2006/relationships/image" Target="../media/image80.svg"/><Relationship Id="rId10" Type="http://schemas.openxmlformats.org/officeDocument/2006/relationships/image" Target="../media/image53.png"/><Relationship Id="rId4" Type="http://schemas.openxmlformats.org/officeDocument/2006/relationships/image" Target="../media/image79.png"/><Relationship Id="rId9" Type="http://schemas.openxmlformats.org/officeDocument/2006/relationships/image" Target="../media/image7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4.svg"/><Relationship Id="rId3" Type="http://schemas.openxmlformats.org/officeDocument/2006/relationships/image" Target="../media/image86.svg"/><Relationship Id="rId7" Type="http://schemas.openxmlformats.org/officeDocument/2006/relationships/image" Target="../media/image80.svg"/><Relationship Id="rId12" Type="http://schemas.openxmlformats.org/officeDocument/2006/relationships/image" Target="../media/image53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68.svg"/><Relationship Id="rId5" Type="http://schemas.openxmlformats.org/officeDocument/2006/relationships/image" Target="../media/image88.svg"/><Relationship Id="rId10" Type="http://schemas.openxmlformats.org/officeDocument/2006/relationships/image" Target="../media/image67.png"/><Relationship Id="rId4" Type="http://schemas.openxmlformats.org/officeDocument/2006/relationships/image" Target="../media/image87.png"/><Relationship Id="rId9" Type="http://schemas.openxmlformats.org/officeDocument/2006/relationships/image" Target="../media/image6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0.svg"/><Relationship Id="rId7" Type="http://schemas.openxmlformats.org/officeDocument/2006/relationships/image" Target="../media/image10.sv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4.svg"/><Relationship Id="rId10" Type="http://schemas.openxmlformats.org/officeDocument/2006/relationships/image" Target="../media/image13.png"/><Relationship Id="rId4" Type="http://schemas.openxmlformats.org/officeDocument/2006/relationships/image" Target="../media/image83.png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53.png"/><Relationship Id="rId3" Type="http://schemas.openxmlformats.org/officeDocument/2006/relationships/image" Target="../media/image70.svg"/><Relationship Id="rId7" Type="http://schemas.openxmlformats.org/officeDocument/2006/relationships/image" Target="../media/image76.svg"/><Relationship Id="rId12" Type="http://schemas.openxmlformats.org/officeDocument/2006/relationships/image" Target="../media/image13.png"/><Relationship Id="rId17" Type="http://schemas.openxmlformats.org/officeDocument/2006/relationships/image" Target="../media/image78.svg"/><Relationship Id="rId2" Type="http://schemas.openxmlformats.org/officeDocument/2006/relationships/image" Target="../media/image69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2.svg"/><Relationship Id="rId5" Type="http://schemas.openxmlformats.org/officeDocument/2006/relationships/image" Target="../media/image84.svg"/><Relationship Id="rId15" Type="http://schemas.openxmlformats.org/officeDocument/2006/relationships/image" Target="../media/image90.svg"/><Relationship Id="rId10" Type="http://schemas.openxmlformats.org/officeDocument/2006/relationships/image" Target="../media/image11.png"/><Relationship Id="rId19" Type="http://schemas.openxmlformats.org/officeDocument/2006/relationships/image" Target="../media/image54.svg"/><Relationship Id="rId4" Type="http://schemas.openxmlformats.org/officeDocument/2006/relationships/image" Target="../media/image83.png"/><Relationship Id="rId9" Type="http://schemas.openxmlformats.org/officeDocument/2006/relationships/image" Target="../media/image10.svg"/><Relationship Id="rId14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13.png"/><Relationship Id="rId3" Type="http://schemas.openxmlformats.org/officeDocument/2006/relationships/image" Target="../media/image63.png"/><Relationship Id="rId7" Type="http://schemas.openxmlformats.org/officeDocument/2006/relationships/image" Target="../media/image75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11" Type="http://schemas.openxmlformats.org/officeDocument/2006/relationships/image" Target="../media/image11.png"/><Relationship Id="rId5" Type="http://schemas.openxmlformats.org/officeDocument/2006/relationships/image" Target="../media/image69.png"/><Relationship Id="rId15" Type="http://schemas.openxmlformats.org/officeDocument/2006/relationships/image" Target="../media/image77.png"/><Relationship Id="rId10" Type="http://schemas.openxmlformats.org/officeDocument/2006/relationships/image" Target="../media/image10.svg"/><Relationship Id="rId4" Type="http://schemas.openxmlformats.org/officeDocument/2006/relationships/image" Target="../media/image6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13" Type="http://schemas.openxmlformats.org/officeDocument/2006/relationships/image" Target="../media/image69.png"/><Relationship Id="rId18" Type="http://schemas.openxmlformats.org/officeDocument/2006/relationships/image" Target="../media/image90.svg"/><Relationship Id="rId3" Type="http://schemas.openxmlformats.org/officeDocument/2006/relationships/image" Target="../media/image9.png"/><Relationship Id="rId7" Type="http://schemas.openxmlformats.org/officeDocument/2006/relationships/image" Target="../media/image75.png"/><Relationship Id="rId12" Type="http://schemas.openxmlformats.org/officeDocument/2006/relationships/image" Target="../media/image4.svg"/><Relationship Id="rId17" Type="http://schemas.openxmlformats.org/officeDocument/2006/relationships/image" Target="../media/image8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64.svg"/><Relationship Id="rId20" Type="http://schemas.openxmlformats.org/officeDocument/2006/relationships/image" Target="../media/image7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svg"/><Relationship Id="rId11" Type="http://schemas.openxmlformats.org/officeDocument/2006/relationships/image" Target="../media/image3.png"/><Relationship Id="rId5" Type="http://schemas.openxmlformats.org/officeDocument/2006/relationships/image" Target="../media/image79.png"/><Relationship Id="rId15" Type="http://schemas.openxmlformats.org/officeDocument/2006/relationships/image" Target="../media/image63.png"/><Relationship Id="rId10" Type="http://schemas.openxmlformats.org/officeDocument/2006/relationships/image" Target="../media/image92.svg"/><Relationship Id="rId19" Type="http://schemas.openxmlformats.org/officeDocument/2006/relationships/image" Target="../media/image77.png"/><Relationship Id="rId4" Type="http://schemas.openxmlformats.org/officeDocument/2006/relationships/image" Target="../media/image10.svg"/><Relationship Id="rId9" Type="http://schemas.openxmlformats.org/officeDocument/2006/relationships/image" Target="../media/image91.png"/><Relationship Id="rId14" Type="http://schemas.openxmlformats.org/officeDocument/2006/relationships/image" Target="../media/image7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svg"/><Relationship Id="rId5" Type="http://schemas.openxmlformats.org/officeDocument/2006/relationships/image" Target="../media/image91.png"/><Relationship Id="rId10" Type="http://schemas.openxmlformats.org/officeDocument/2006/relationships/image" Target="../media/image84.svg"/><Relationship Id="rId4" Type="http://schemas.openxmlformats.org/officeDocument/2006/relationships/image" Target="../media/image10.sv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3.png"/><Relationship Id="rId18" Type="http://schemas.openxmlformats.org/officeDocument/2006/relationships/image" Target="../media/image78.svg"/><Relationship Id="rId3" Type="http://schemas.openxmlformats.org/officeDocument/2006/relationships/image" Target="../media/image8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11" Type="http://schemas.openxmlformats.org/officeDocument/2006/relationships/image" Target="../media/image13.png"/><Relationship Id="rId5" Type="http://schemas.openxmlformats.org/officeDocument/2006/relationships/image" Target="../media/image67.png"/><Relationship Id="rId15" Type="http://schemas.openxmlformats.org/officeDocument/2006/relationships/image" Target="../media/image75.png"/><Relationship Id="rId10" Type="http://schemas.openxmlformats.org/officeDocument/2006/relationships/image" Target="../media/image12.svg"/><Relationship Id="rId4" Type="http://schemas.openxmlformats.org/officeDocument/2006/relationships/image" Target="../media/image84.svg"/><Relationship Id="rId9" Type="http://schemas.openxmlformats.org/officeDocument/2006/relationships/image" Target="../media/image11.png"/><Relationship Id="rId14" Type="http://schemas.openxmlformats.org/officeDocument/2006/relationships/image" Target="../media/image9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3.png"/><Relationship Id="rId18" Type="http://schemas.openxmlformats.org/officeDocument/2006/relationships/image" Target="../media/image70.svg"/><Relationship Id="rId3" Type="http://schemas.openxmlformats.org/officeDocument/2006/relationships/image" Target="../media/image83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0.svg"/><Relationship Id="rId20" Type="http://schemas.openxmlformats.org/officeDocument/2006/relationships/image" Target="../media/image7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svg"/><Relationship Id="rId11" Type="http://schemas.openxmlformats.org/officeDocument/2006/relationships/image" Target="../media/image13.png"/><Relationship Id="rId5" Type="http://schemas.openxmlformats.org/officeDocument/2006/relationships/image" Target="../media/image67.png"/><Relationship Id="rId15" Type="http://schemas.openxmlformats.org/officeDocument/2006/relationships/image" Target="../media/image79.png"/><Relationship Id="rId10" Type="http://schemas.openxmlformats.org/officeDocument/2006/relationships/image" Target="../media/image12.svg"/><Relationship Id="rId19" Type="http://schemas.openxmlformats.org/officeDocument/2006/relationships/image" Target="../media/image75.png"/><Relationship Id="rId4" Type="http://schemas.openxmlformats.org/officeDocument/2006/relationships/image" Target="../media/image84.svg"/><Relationship Id="rId9" Type="http://schemas.openxmlformats.org/officeDocument/2006/relationships/image" Target="../media/image11.png"/><Relationship Id="rId14" Type="http://schemas.openxmlformats.org/officeDocument/2006/relationships/image" Target="../media/image94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79.png"/><Relationship Id="rId18" Type="http://schemas.openxmlformats.org/officeDocument/2006/relationships/image" Target="../media/image58.svg"/><Relationship Id="rId3" Type="http://schemas.openxmlformats.org/officeDocument/2006/relationships/image" Target="../media/image83.png"/><Relationship Id="rId7" Type="http://schemas.openxmlformats.org/officeDocument/2006/relationships/image" Target="../media/image11.png"/><Relationship Id="rId12" Type="http://schemas.openxmlformats.org/officeDocument/2006/relationships/image" Target="../media/image68.sv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67.png"/><Relationship Id="rId5" Type="http://schemas.openxmlformats.org/officeDocument/2006/relationships/image" Target="../media/image9.png"/><Relationship Id="rId15" Type="http://schemas.openxmlformats.org/officeDocument/2006/relationships/image" Target="../media/image65.png"/><Relationship Id="rId10" Type="http://schemas.openxmlformats.org/officeDocument/2006/relationships/image" Target="../media/image14.svg"/><Relationship Id="rId4" Type="http://schemas.openxmlformats.org/officeDocument/2006/relationships/image" Target="../media/image84.svg"/><Relationship Id="rId9" Type="http://schemas.openxmlformats.org/officeDocument/2006/relationships/image" Target="../media/image13.png"/><Relationship Id="rId14" Type="http://schemas.openxmlformats.org/officeDocument/2006/relationships/image" Target="../media/image80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.svg"/><Relationship Id="rId7" Type="http://schemas.openxmlformats.org/officeDocument/2006/relationships/image" Target="../media/image7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92.svg"/><Relationship Id="rId5" Type="http://schemas.openxmlformats.org/officeDocument/2006/relationships/image" Target="../media/image80.svg"/><Relationship Id="rId10" Type="http://schemas.openxmlformats.org/officeDocument/2006/relationships/image" Target="../media/image91.png"/><Relationship Id="rId4" Type="http://schemas.openxmlformats.org/officeDocument/2006/relationships/image" Target="../media/image79.png"/><Relationship Id="rId9" Type="http://schemas.openxmlformats.org/officeDocument/2006/relationships/image" Target="../media/image76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6.svg"/><Relationship Id="rId9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svg"/><Relationship Id="rId3" Type="http://schemas.openxmlformats.org/officeDocument/2006/relationships/image" Target="../media/image5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92.svg"/><Relationship Id="rId4" Type="http://schemas.openxmlformats.org/officeDocument/2006/relationships/image" Target="../media/image6.svg"/><Relationship Id="rId9" Type="http://schemas.openxmlformats.org/officeDocument/2006/relationships/image" Target="../media/image9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13" Type="http://schemas.openxmlformats.org/officeDocument/2006/relationships/image" Target="../media/image97.png"/><Relationship Id="rId3" Type="http://schemas.openxmlformats.org/officeDocument/2006/relationships/image" Target="../media/image5.png"/><Relationship Id="rId7" Type="http://schemas.openxmlformats.org/officeDocument/2006/relationships/image" Target="../media/image77.png"/><Relationship Id="rId12" Type="http://schemas.openxmlformats.org/officeDocument/2006/relationships/image" Target="../media/image6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svg"/><Relationship Id="rId11" Type="http://schemas.openxmlformats.org/officeDocument/2006/relationships/image" Target="../media/image65.png"/><Relationship Id="rId5" Type="http://schemas.openxmlformats.org/officeDocument/2006/relationships/image" Target="../media/image91.png"/><Relationship Id="rId10" Type="http://schemas.openxmlformats.org/officeDocument/2006/relationships/image" Target="../media/image64.svg"/><Relationship Id="rId4" Type="http://schemas.openxmlformats.org/officeDocument/2006/relationships/image" Target="../media/image6.svg"/><Relationship Id="rId9" Type="http://schemas.openxmlformats.org/officeDocument/2006/relationships/image" Target="../media/image63.png"/><Relationship Id="rId14" Type="http://schemas.openxmlformats.org/officeDocument/2006/relationships/image" Target="../media/image98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10" Type="http://schemas.openxmlformats.org/officeDocument/2006/relationships/image" Target="../media/image54.svg"/><Relationship Id="rId4" Type="http://schemas.openxmlformats.org/officeDocument/2006/relationships/image" Target="../media/image6.sv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3" Type="http://schemas.openxmlformats.org/officeDocument/2006/relationships/image" Target="../media/image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svg"/><Relationship Id="rId5" Type="http://schemas.openxmlformats.org/officeDocument/2006/relationships/image" Target="../media/image77.png"/><Relationship Id="rId4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13" Type="http://schemas.openxmlformats.org/officeDocument/2006/relationships/image" Target="../media/image91.png"/><Relationship Id="rId18" Type="http://schemas.openxmlformats.org/officeDocument/2006/relationships/image" Target="../media/image68.svg"/><Relationship Id="rId26" Type="http://schemas.openxmlformats.org/officeDocument/2006/relationships/image" Target="../media/image12.svg"/><Relationship Id="rId3" Type="http://schemas.openxmlformats.org/officeDocument/2006/relationships/image" Target="../media/image99.png"/><Relationship Id="rId21" Type="http://schemas.openxmlformats.org/officeDocument/2006/relationships/image" Target="../media/image89.png"/><Relationship Id="rId7" Type="http://schemas.openxmlformats.org/officeDocument/2006/relationships/image" Target="../media/image63.png"/><Relationship Id="rId12" Type="http://schemas.openxmlformats.org/officeDocument/2006/relationships/image" Target="../media/image78.svg"/><Relationship Id="rId17" Type="http://schemas.openxmlformats.org/officeDocument/2006/relationships/image" Target="../media/image67.png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66.svg"/><Relationship Id="rId20" Type="http://schemas.openxmlformats.org/officeDocument/2006/relationships/image" Target="../media/image4.sv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11" Type="http://schemas.openxmlformats.org/officeDocument/2006/relationships/image" Target="../media/image77.png"/><Relationship Id="rId24" Type="http://schemas.openxmlformats.org/officeDocument/2006/relationships/image" Target="../media/image10.svg"/><Relationship Id="rId5" Type="http://schemas.openxmlformats.org/officeDocument/2006/relationships/image" Target="../media/image69.png"/><Relationship Id="rId15" Type="http://schemas.openxmlformats.org/officeDocument/2006/relationships/image" Target="../media/image65.png"/><Relationship Id="rId23" Type="http://schemas.openxmlformats.org/officeDocument/2006/relationships/image" Target="../media/image9.png"/><Relationship Id="rId28" Type="http://schemas.openxmlformats.org/officeDocument/2006/relationships/image" Target="../media/image14.svg"/><Relationship Id="rId10" Type="http://schemas.openxmlformats.org/officeDocument/2006/relationships/image" Target="../media/image76.svg"/><Relationship Id="rId19" Type="http://schemas.openxmlformats.org/officeDocument/2006/relationships/image" Target="../media/image3.png"/><Relationship Id="rId4" Type="http://schemas.openxmlformats.org/officeDocument/2006/relationships/image" Target="../media/image100.svg"/><Relationship Id="rId9" Type="http://schemas.openxmlformats.org/officeDocument/2006/relationships/image" Target="../media/image75.png"/><Relationship Id="rId14" Type="http://schemas.openxmlformats.org/officeDocument/2006/relationships/image" Target="../media/image92.svg"/><Relationship Id="rId22" Type="http://schemas.openxmlformats.org/officeDocument/2006/relationships/image" Target="../media/image90.svg"/><Relationship Id="rId27" Type="http://schemas.openxmlformats.org/officeDocument/2006/relationships/image" Target="../media/image13.png"/><Relationship Id="rId30" Type="http://schemas.openxmlformats.org/officeDocument/2006/relationships/image" Target="../media/image9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10.sv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24.sv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26" Type="http://schemas.openxmlformats.org/officeDocument/2006/relationships/image" Target="../media/image46.svg"/><Relationship Id="rId3" Type="http://schemas.openxmlformats.org/officeDocument/2006/relationships/image" Target="../media/image15.png"/><Relationship Id="rId21" Type="http://schemas.openxmlformats.org/officeDocument/2006/relationships/image" Target="../media/image41.png"/><Relationship Id="rId7" Type="http://schemas.openxmlformats.org/officeDocument/2006/relationships/image" Target="../media/image23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11" Type="http://schemas.openxmlformats.org/officeDocument/2006/relationships/image" Target="../media/image31.png"/><Relationship Id="rId24" Type="http://schemas.openxmlformats.org/officeDocument/2006/relationships/image" Target="../media/image44.svg"/><Relationship Id="rId32" Type="http://schemas.openxmlformats.org/officeDocument/2006/relationships/image" Target="../media/image52.svg"/><Relationship Id="rId5" Type="http://schemas.openxmlformats.org/officeDocument/2006/relationships/image" Target="../media/image27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sv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16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42.svg"/><Relationship Id="rId27" Type="http://schemas.openxmlformats.org/officeDocument/2006/relationships/image" Target="../media/image47.png"/><Relationship Id="rId30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55565" y="3099750"/>
            <a:ext cx="11480836" cy="3210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SCRUM GUIDE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VISUAL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67D4FD-E6D5-4410-8970-2AEB89375CF5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PSPO-I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B2190D2-6F73-4EE7-A2A2-AB3CF2987164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CC335AF-DCEA-4B32-A2F4-04695F2CA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0368" y="1332608"/>
            <a:ext cx="133126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3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55564" y="3099751"/>
            <a:ext cx="11836421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Scrum is founded on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process control theory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empiricism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Empiricism asserts that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comes from experience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decisions based on what is known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Scrum employs an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optimize predictability and control risk.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0ECC4A-373F-4D7B-8E43-526F93B5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EA592EC-025E-40BF-A247-621245BBF6B3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F91C674-B644-49C8-BAE6-44812BAEB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0368" y="4180442"/>
            <a:ext cx="133126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5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PROCESS CONTROL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0ECC4A-373F-4D7B-8E43-526F93B5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20235-CF99-4863-9FCD-887520900523}"/>
              </a:ext>
            </a:extLst>
          </p:cNvPr>
          <p:cNvGrpSpPr/>
          <p:nvPr/>
        </p:nvGrpSpPr>
        <p:grpSpPr>
          <a:xfrm>
            <a:off x="1281906" y="3803690"/>
            <a:ext cx="9628188" cy="665863"/>
            <a:chOff x="1270000" y="4006890"/>
            <a:chExt cx="9628188" cy="6658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4D01980-A008-4175-BAF1-5298D9B3C114}"/>
                </a:ext>
              </a:extLst>
            </p:cNvPr>
            <p:cNvSpPr/>
            <p:nvPr/>
          </p:nvSpPr>
          <p:spPr>
            <a:xfrm>
              <a:off x="1270000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TRANSPARENCY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C7971EB-4E22-4083-A183-04678A318875}"/>
                </a:ext>
              </a:extLst>
            </p:cNvPr>
            <p:cNvSpPr/>
            <p:nvPr/>
          </p:nvSpPr>
          <p:spPr>
            <a:xfrm>
              <a:off x="4750594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INSPECTION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26D3EB3-7301-48DC-AFE4-C3872C17AA55}"/>
                </a:ext>
              </a:extLst>
            </p:cNvPr>
            <p:cNvSpPr/>
            <p:nvPr/>
          </p:nvSpPr>
          <p:spPr>
            <a:xfrm>
              <a:off x="8231188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ADAPTATION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C6E105-2862-4FF6-B6C5-662FBA0B89F5}"/>
              </a:ext>
            </a:extLst>
          </p:cNvPr>
          <p:cNvSpPr/>
          <p:nvPr/>
        </p:nvSpPr>
        <p:spPr>
          <a:xfrm>
            <a:off x="355565" y="3099751"/>
            <a:ext cx="11480836" cy="6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process control rests on 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pillars       :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41FC928-4A99-4139-8C3E-ABCE4C45C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2404" y="4634198"/>
            <a:ext cx="1248312" cy="1440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B45FBA2-8D41-4691-B1D7-52FF9E0DDB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1844" y="4634198"/>
            <a:ext cx="1248312" cy="1440000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84A2DB9-6DDE-4D81-86CA-80B5497D259E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C111CB7-2164-42EA-A1D8-ED8BCF4FE52A}"/>
              </a:ext>
            </a:extLst>
          </p:cNvPr>
          <p:cNvSpPr/>
          <p:nvPr/>
        </p:nvSpPr>
        <p:spPr>
          <a:xfrm>
            <a:off x="7062536" y="3275869"/>
            <a:ext cx="300790" cy="3007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9FDD9B7-2C33-498F-B125-ECC8595A5D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1250" y="4634198"/>
            <a:ext cx="1248312" cy="144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46DA6C7-29E5-4ED1-BDCA-25BF21FFFE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47213" y="3247586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7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Significant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process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those responsible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outcome.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requires those aspects be defined by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standard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07B78105-3B49-4906-8C93-986F714C5B21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BF5CE83-D729-44B6-AD2D-E22C3631B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546" y="1073638"/>
            <a:ext cx="1248312" cy="144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8DCE5F8-1DB6-442E-9BE6-82B27E36C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18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users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frequently inspect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artefacts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and progress toward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5FAD2FC4-73CC-4602-B046-9B2FC8EA9FE3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CB376EAF-AB96-4843-A5AC-3A75DA3BB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94998" y="3101311"/>
            <a:ext cx="312078" cy="36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34081CD-3CF3-409E-9877-5CD1964B7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6486" y="3099751"/>
            <a:ext cx="312078" cy="360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D72A534-C8C3-4271-96E3-76B96D6B1E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5546" y="1073638"/>
            <a:ext cx="1248312" cy="1440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56A3FA8-C6E1-46CD-85E1-10F8716A9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9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the process or the material being processed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soon as possible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minimize deviation thanks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four formal events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5F18B06-EFC7-43EF-B525-8301DE358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9" y="1367061"/>
            <a:ext cx="1248312" cy="1440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CCB6F92-C009-406F-B8C4-83E64E5F5B7E}"/>
              </a:ext>
            </a:extLst>
          </p:cNvPr>
          <p:cNvSpPr/>
          <p:nvPr/>
        </p:nvSpPr>
        <p:spPr>
          <a:xfrm>
            <a:off x="355553" y="3803690"/>
            <a:ext cx="2667000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D39F1B9-D26D-43F3-A533-B06E2B6E5522}"/>
              </a:ext>
            </a:extLst>
          </p:cNvPr>
          <p:cNvSpPr/>
          <p:nvPr/>
        </p:nvSpPr>
        <p:spPr>
          <a:xfrm>
            <a:off x="3293503" y="3803690"/>
            <a:ext cx="2667000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DAILY SCRUM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4B8925-9116-45DF-93D2-9408B7F73476}"/>
              </a:ext>
            </a:extLst>
          </p:cNvPr>
          <p:cNvSpPr/>
          <p:nvPr/>
        </p:nvSpPr>
        <p:spPr>
          <a:xfrm>
            <a:off x="6231453" y="3803690"/>
            <a:ext cx="2667000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SPRINT REVIEW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12A0A60-6852-43A4-B2E0-99AFE0780C1F}"/>
              </a:ext>
            </a:extLst>
          </p:cNvPr>
          <p:cNvSpPr/>
          <p:nvPr/>
        </p:nvSpPr>
        <p:spPr>
          <a:xfrm>
            <a:off x="9169403" y="3800872"/>
            <a:ext cx="2667000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SPRINT RETRO.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9B3140-97C4-45C0-AE35-6D9B703D4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2847" y="4634198"/>
            <a:ext cx="1248312" cy="144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E00F4DB-878E-41A1-A51D-E98C927C4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8747" y="4638515"/>
            <a:ext cx="1248312" cy="144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09F1848-CE18-46DA-B9D4-813A684408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40797" y="4634198"/>
            <a:ext cx="1248312" cy="144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EB8560F9-0452-47C8-9EA0-63D14110AF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4885" y="4634198"/>
            <a:ext cx="1248312" cy="1440000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2C49C39-C280-4667-B265-5389215E6211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748C7389-1913-4158-8176-D813E06077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55546" y="1073638"/>
            <a:ext cx="124831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22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VALUES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AED825AF-33F0-468F-A93D-1E595E290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9" y="1368033"/>
            <a:ext cx="1248312" cy="1440000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05C9503-E39F-4FE2-A6CC-0200C36449CE}"/>
              </a:ext>
            </a:extLst>
          </p:cNvPr>
          <p:cNvSpPr/>
          <p:nvPr/>
        </p:nvSpPr>
        <p:spPr>
          <a:xfrm>
            <a:off x="355553" y="3630355"/>
            <a:ext cx="11480836" cy="1724477"/>
          </a:xfrm>
          <a:prstGeom prst="roundRect">
            <a:avLst>
              <a:gd name="adj" fmla="val 7130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+ INDEPENDANCE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D3C6AC-C7CA-445C-AF91-0BF3601235F6}"/>
              </a:ext>
            </a:extLst>
          </p:cNvPr>
          <p:cNvGrpSpPr/>
          <p:nvPr/>
        </p:nvGrpSpPr>
        <p:grpSpPr>
          <a:xfrm>
            <a:off x="596571" y="3800872"/>
            <a:ext cx="10998800" cy="668681"/>
            <a:chOff x="634756" y="3800872"/>
            <a:chExt cx="10998800" cy="66868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CCB6F92-C009-406F-B8C4-83E64E5F5B7E}"/>
                </a:ext>
              </a:extLst>
            </p:cNvPr>
            <p:cNvSpPr/>
            <p:nvPr/>
          </p:nvSpPr>
          <p:spPr>
            <a:xfrm>
              <a:off x="634756" y="3803690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COMMITMENT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D39F1B9-D26D-43F3-A533-B06E2B6E5522}"/>
                </a:ext>
              </a:extLst>
            </p:cNvPr>
            <p:cNvSpPr/>
            <p:nvPr/>
          </p:nvSpPr>
          <p:spPr>
            <a:xfrm>
              <a:off x="2922095" y="3803690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COURAGE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034B8925-9116-45DF-93D2-9408B7F73476}"/>
                </a:ext>
              </a:extLst>
            </p:cNvPr>
            <p:cNvSpPr/>
            <p:nvPr/>
          </p:nvSpPr>
          <p:spPr>
            <a:xfrm>
              <a:off x="5209434" y="3803690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FOCUS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C12A0A60-6852-43A4-B2E0-99AFE0780C1F}"/>
                </a:ext>
              </a:extLst>
            </p:cNvPr>
            <p:cNvSpPr/>
            <p:nvPr/>
          </p:nvSpPr>
          <p:spPr>
            <a:xfrm>
              <a:off x="7496772" y="3800872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OPENNESS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98FCE7D-41DB-4F2D-A462-0ECB9335BF59}"/>
                </a:ext>
              </a:extLst>
            </p:cNvPr>
            <p:cNvSpPr/>
            <p:nvPr/>
          </p:nvSpPr>
          <p:spPr>
            <a:xfrm>
              <a:off x="9784110" y="3800872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RESPECT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1B873B1-1492-44A4-88E9-A2A310B7E0DC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75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SCRUM TEAM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7971EB-4E22-4083-A183-04678A318875}"/>
              </a:ext>
            </a:extLst>
          </p:cNvPr>
          <p:cNvSpPr/>
          <p:nvPr/>
        </p:nvSpPr>
        <p:spPr>
          <a:xfrm>
            <a:off x="1285304" y="3803690"/>
            <a:ext cx="2505953" cy="665863"/>
          </a:xfrm>
          <a:prstGeom prst="roundRect">
            <a:avLst>
              <a:gd name="adj" fmla="val 7130"/>
            </a:avLst>
          </a:prstGeom>
          <a:solidFill>
            <a:srgbClr val="FCC63E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PRODUCT OWNER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C6E105-2862-4FF6-B6C5-662FBA0B89F5}"/>
              </a:ext>
            </a:extLst>
          </p:cNvPr>
          <p:cNvSpPr/>
          <p:nvPr/>
        </p:nvSpPr>
        <p:spPr>
          <a:xfrm>
            <a:off x="355565" y="3099751"/>
            <a:ext cx="11480836" cy="6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COMPOSED OF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2D9AF27-8168-4853-8D6D-10BA9AD7AD04}"/>
              </a:ext>
            </a:extLst>
          </p:cNvPr>
          <p:cNvSpPr/>
          <p:nvPr/>
        </p:nvSpPr>
        <p:spPr>
          <a:xfrm>
            <a:off x="4842540" y="3803690"/>
            <a:ext cx="2506886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SCRUM MASTER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8278BFC-D19F-4A32-98BA-246811AECDCC}"/>
              </a:ext>
            </a:extLst>
          </p:cNvPr>
          <p:cNvSpPr/>
          <p:nvPr/>
        </p:nvSpPr>
        <p:spPr>
          <a:xfrm>
            <a:off x="8360917" y="3803690"/>
            <a:ext cx="2506886" cy="665863"/>
          </a:xfrm>
          <a:prstGeom prst="roundRect">
            <a:avLst>
              <a:gd name="adj" fmla="val 7130"/>
            </a:avLst>
          </a:prstGeom>
          <a:solidFill>
            <a:srgbClr val="2F5597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DEV. TEAM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8A0097-A6B3-43CD-BDCD-E2F91F652263}"/>
              </a:ext>
            </a:extLst>
          </p:cNvPr>
          <p:cNvGrpSpPr/>
          <p:nvPr/>
        </p:nvGrpSpPr>
        <p:grpSpPr>
          <a:xfrm>
            <a:off x="1872113" y="4635662"/>
            <a:ext cx="1332334" cy="1790538"/>
            <a:chOff x="876516" y="4635662"/>
            <a:chExt cx="1866069" cy="2507830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C6C9A37-E6F1-4BB6-8CD7-AEF0B37D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6516" y="4635662"/>
              <a:ext cx="1246124" cy="1440000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6DBF9D2-929F-407B-B96E-0B756064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94274" y="5703492"/>
              <a:ext cx="1248311" cy="1440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D620E-AAB9-4482-A126-545D0EC57F7A}"/>
              </a:ext>
            </a:extLst>
          </p:cNvPr>
          <p:cNvGrpSpPr/>
          <p:nvPr/>
        </p:nvGrpSpPr>
        <p:grpSpPr>
          <a:xfrm>
            <a:off x="5423368" y="4635662"/>
            <a:ext cx="1338265" cy="1790538"/>
            <a:chOff x="2887793" y="4635662"/>
            <a:chExt cx="1874377" cy="2507830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C3BF1E0-77DE-4F9D-B1D9-7C3FD979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87793" y="4635662"/>
              <a:ext cx="1246334" cy="1440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C339C10-673A-4FBA-83E8-B9651967B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13858" y="5703492"/>
              <a:ext cx="1248312" cy="1440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20857D3-4C65-404A-95E2-DD626BBA4C1D}"/>
              </a:ext>
            </a:extLst>
          </p:cNvPr>
          <p:cNvGrpSpPr/>
          <p:nvPr/>
        </p:nvGrpSpPr>
        <p:grpSpPr>
          <a:xfrm>
            <a:off x="8644243" y="4634192"/>
            <a:ext cx="2223560" cy="1792554"/>
            <a:chOff x="7705775" y="4634192"/>
            <a:chExt cx="2223560" cy="1792554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6BDCEA53-88EE-40C3-B802-1231A9C09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95930" y="4634192"/>
              <a:ext cx="889706" cy="102813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0CB30C6-0AEC-4344-87AD-51339D4E9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05775" y="4634192"/>
              <a:ext cx="890155" cy="1028130"/>
            </a:xfrm>
            <a:prstGeom prst="rect">
              <a:avLst/>
            </a:prstGeom>
          </p:spPr>
        </p:pic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6C3AF0B4-DE12-4FDF-86D6-200A57E14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151269" y="5398616"/>
              <a:ext cx="891268" cy="1028130"/>
            </a:xfrm>
            <a:prstGeom prst="rect">
              <a:avLst/>
            </a:prstGeom>
          </p:spPr>
        </p:pic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71B00FA8-D060-4D69-A2A6-89933EAA9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038357" y="5397146"/>
              <a:ext cx="890978" cy="1029600"/>
            </a:xfrm>
            <a:prstGeom prst="rect">
              <a:avLst/>
            </a:prstGeom>
          </p:spPr>
        </p:pic>
      </p:grp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53DD92B-00B2-4711-812D-629FB6B5B402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C4AB58-BF8D-4D6B-AFFE-2B6122BE019C}"/>
              </a:ext>
            </a:extLst>
          </p:cNvPr>
          <p:cNvSpPr/>
          <p:nvPr/>
        </p:nvSpPr>
        <p:spPr>
          <a:xfrm>
            <a:off x="110495" y="173908"/>
            <a:ext cx="490142" cy="49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5936268-901E-4247-BCEF-4B3B3F9D75BB}"/>
              </a:ext>
            </a:extLst>
          </p:cNvPr>
          <p:cNvGrpSpPr/>
          <p:nvPr/>
        </p:nvGrpSpPr>
        <p:grpSpPr>
          <a:xfrm>
            <a:off x="5283271" y="1297264"/>
            <a:ext cx="1629746" cy="1642027"/>
            <a:chOff x="5283271" y="4637759"/>
            <a:chExt cx="1629746" cy="164202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BEBB654-4348-4ADA-84D7-CFDAA1F53754}"/>
                </a:ext>
              </a:extLst>
            </p:cNvPr>
            <p:cNvGrpSpPr/>
            <p:nvPr/>
          </p:nvGrpSpPr>
          <p:grpSpPr>
            <a:xfrm>
              <a:off x="5283271" y="4637759"/>
              <a:ext cx="1228942" cy="1642027"/>
              <a:chOff x="4877294" y="4637758"/>
              <a:chExt cx="1842845" cy="2462281"/>
            </a:xfrm>
          </p:grpSpPr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D4F1A58F-CACF-4457-902A-A3B4106ADA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4877294" y="5660039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7B989F0D-0B22-4FE4-94DE-3AAEAC4598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691FF868-63FA-4424-89EE-8B6F5BC67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081417" y="5319490"/>
              <a:ext cx="831600" cy="959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8938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SCRUM TEAM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5B24521-91F2-4B52-993B-5B09899484FC}"/>
              </a:ext>
            </a:extLst>
          </p:cNvPr>
          <p:cNvGrpSpPr/>
          <p:nvPr/>
        </p:nvGrpSpPr>
        <p:grpSpPr>
          <a:xfrm>
            <a:off x="5283271" y="1297264"/>
            <a:ext cx="1629746" cy="1642027"/>
            <a:chOff x="5283271" y="4637759"/>
            <a:chExt cx="1629746" cy="164202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B9BD3D8-325A-44B9-B4DC-65A8E89DC9F9}"/>
                </a:ext>
              </a:extLst>
            </p:cNvPr>
            <p:cNvGrpSpPr/>
            <p:nvPr/>
          </p:nvGrpSpPr>
          <p:grpSpPr>
            <a:xfrm>
              <a:off x="5283271" y="4637759"/>
              <a:ext cx="1228942" cy="1642027"/>
              <a:chOff x="4877294" y="4637758"/>
              <a:chExt cx="1842845" cy="2462281"/>
            </a:xfrm>
          </p:grpSpPr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19D14A32-7A48-41C3-BE25-4A2AF5855F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877294" y="5660039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49" name="Graphic 48">
                <a:extLst>
                  <a:ext uri="{FF2B5EF4-FFF2-40B4-BE49-F238E27FC236}">
                    <a16:creationId xmlns:a16="http://schemas.microsoft.com/office/drawing/2014/main" id="{67121105-7450-4460-AC00-C33304C996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DFEFB813-CFE2-4EC5-BE82-2DBA0E535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081417" y="5319490"/>
              <a:ext cx="831600" cy="959299"/>
            </a:xfrm>
            <a:prstGeom prst="rect">
              <a:avLst/>
            </a:prstGeom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284CD9E6-5DB2-4D06-8733-BF2277E052F0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Is…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Self-organized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team chooses how best to accomplish its work.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Cross-functional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team has all the competences needed to accomplish the work.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helps improve: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661451E-C253-4C1E-A009-68B2A73EF077}"/>
              </a:ext>
            </a:extLst>
          </p:cNvPr>
          <p:cNvGrpSpPr/>
          <p:nvPr/>
        </p:nvGrpSpPr>
        <p:grpSpPr>
          <a:xfrm>
            <a:off x="1281906" y="4742965"/>
            <a:ext cx="9628188" cy="665863"/>
            <a:chOff x="1270000" y="4006890"/>
            <a:chExt cx="9628188" cy="66586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78D896-33F7-4C79-BB5A-BBDE13D6717B}"/>
                </a:ext>
              </a:extLst>
            </p:cNvPr>
            <p:cNvSpPr/>
            <p:nvPr/>
          </p:nvSpPr>
          <p:spPr>
            <a:xfrm>
              <a:off x="1270000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FLEXIBILITY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BBC0C3C-20E0-492D-A755-38D8FF1AF413}"/>
                </a:ext>
              </a:extLst>
            </p:cNvPr>
            <p:cNvSpPr/>
            <p:nvPr/>
          </p:nvSpPr>
          <p:spPr>
            <a:xfrm>
              <a:off x="4750594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CREATIVITY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64D91E51-4282-4334-99E7-6512382F7FE3}"/>
                </a:ext>
              </a:extLst>
            </p:cNvPr>
            <p:cNvSpPr/>
            <p:nvPr/>
          </p:nvSpPr>
          <p:spPr>
            <a:xfrm>
              <a:off x="8231188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PRODUCTIVITY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1964CB8-4302-479A-B973-2824B6BB2061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3EE542E-7CAF-46AF-A933-A1E16B0A4346}"/>
              </a:ext>
            </a:extLst>
          </p:cNvPr>
          <p:cNvSpPr/>
          <p:nvPr/>
        </p:nvSpPr>
        <p:spPr>
          <a:xfrm>
            <a:off x="110495" y="173908"/>
            <a:ext cx="490142" cy="49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2/3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722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SCRUM TEAM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4CD9E6-5DB2-4D06-8733-BF2277E052F0}"/>
              </a:ext>
            </a:extLst>
          </p:cNvPr>
          <p:cNvSpPr/>
          <p:nvPr/>
        </p:nvSpPr>
        <p:spPr>
          <a:xfrm>
            <a:off x="355564" y="3099751"/>
            <a:ext cx="11842567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teams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products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iteratively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incrementally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order to maximize opportunities for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E2ADEC2C-ABE5-4EA6-8E16-C07E031D708D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F033B0-911B-4A1C-84DB-3822D14E457E}"/>
              </a:ext>
            </a:extLst>
          </p:cNvPr>
          <p:cNvSpPr/>
          <p:nvPr/>
        </p:nvSpPr>
        <p:spPr>
          <a:xfrm>
            <a:off x="110495" y="173908"/>
            <a:ext cx="490142" cy="49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3/3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7660CF6-9B1B-4414-999A-F68609AC8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83997" y="3131676"/>
            <a:ext cx="312078" cy="36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1C35F60-1965-4FE1-85E3-FADF9F787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0368" y="4081134"/>
            <a:ext cx="1331265" cy="144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D14512B-5509-48FF-8739-DA6F0C2877EF}"/>
              </a:ext>
            </a:extLst>
          </p:cNvPr>
          <p:cNvGrpSpPr/>
          <p:nvPr/>
        </p:nvGrpSpPr>
        <p:grpSpPr>
          <a:xfrm>
            <a:off x="5283271" y="1297264"/>
            <a:ext cx="1629746" cy="1642027"/>
            <a:chOff x="5283271" y="4637759"/>
            <a:chExt cx="1629746" cy="16420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4E8813F-0F93-4FCA-A6EA-C243805DC59B}"/>
                </a:ext>
              </a:extLst>
            </p:cNvPr>
            <p:cNvGrpSpPr/>
            <p:nvPr/>
          </p:nvGrpSpPr>
          <p:grpSpPr>
            <a:xfrm>
              <a:off x="5283271" y="4637759"/>
              <a:ext cx="1228942" cy="1642027"/>
              <a:chOff x="4877294" y="4637758"/>
              <a:chExt cx="1842845" cy="2462281"/>
            </a:xfrm>
          </p:grpSpPr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88D7B24E-CE45-40FE-BFB2-B811A7DFE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877294" y="5660039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77A88977-E1E5-4BFB-ABF8-295210CE2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B0BBEBA-A96E-4217-B775-FA6B6ED2E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81417" y="5319490"/>
              <a:ext cx="831600" cy="9592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951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PRODUCT OWNER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4CD9E6-5DB2-4D06-8733-BF2277E052F0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Is…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Only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Responsible for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maximizing the value of the product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responsible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managing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including: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expressing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Ordering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items in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value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work achieved by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Dev. Team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Making sure the Product Backlog is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Making sure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Dev. Team understands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items in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the PO is responsible for theses tasks, the PO can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delegate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 to the Development Team, and he remains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accountable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them.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021C9F2-5DE0-425C-A5DD-9E2CD0981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1819" y="1371601"/>
            <a:ext cx="1248312" cy="1440000"/>
          </a:xfrm>
          <a:prstGeom prst="rect">
            <a:avLst/>
          </a:prstGeom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2A333A6-7851-4585-AC1A-FA87CF37CFCC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56BFDED-CA4F-45DF-BA71-0B8CFB7C71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5297" y="4510520"/>
            <a:ext cx="312078" cy="360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867E0B0-A7AA-4CC7-938B-A8FF89F788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7634" y="4219716"/>
            <a:ext cx="312078" cy="36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CB81B49-6194-4FAA-B99F-A286939004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1403" y="3952111"/>
            <a:ext cx="312078" cy="36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C6F2BAB-D70C-4F23-B341-62D1D93541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74089" y="5322543"/>
            <a:ext cx="312078" cy="36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CD9C7F8F-E791-47D2-81F8-03A9F4FB43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78571" y="3659114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72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162718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497117"/>
            <a:ext cx="12191988" cy="40135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7948"/>
            <a:ext cx="12191999" cy="8898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167035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GUIDE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284192" y="2508569"/>
            <a:ext cx="2811808" cy="401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PILLARS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ARTEFACTS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6490F62-0E2C-4CD9-ACBA-150AB2D1EA2C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3526F8-9A03-46FE-8DA4-1331926540CA}"/>
              </a:ext>
            </a:extLst>
          </p:cNvPr>
          <p:cNvSpPr/>
          <p:nvPr/>
        </p:nvSpPr>
        <p:spPr>
          <a:xfrm>
            <a:off x="6095966" y="2508569"/>
            <a:ext cx="2811808" cy="401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03 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05</a:t>
            </a:r>
            <a:b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11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15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16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22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35</a:t>
            </a:r>
          </a:p>
          <a:p>
            <a:pPr algn="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41</a:t>
            </a:r>
            <a:endParaRPr lang="fr-FR" dirty="0">
              <a:solidFill>
                <a:schemeClr val="tx1"/>
              </a:solidFill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37F3E1D-9F1C-425D-9CA4-C06C68339459}"/>
              </a:ext>
            </a:extLst>
          </p:cNvPr>
          <p:cNvSpPr/>
          <p:nvPr/>
        </p:nvSpPr>
        <p:spPr>
          <a:xfrm>
            <a:off x="3284192" y="3390900"/>
            <a:ext cx="5750271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>
            <a:hlinkClick r:id="rId4" action="ppaction://hlinksldjump"/>
            <a:extLst>
              <a:ext uri="{FF2B5EF4-FFF2-40B4-BE49-F238E27FC236}">
                <a16:creationId xmlns:a16="http://schemas.microsoft.com/office/drawing/2014/main" id="{40ED136E-CD71-4694-9301-2702110081AE}"/>
              </a:ext>
            </a:extLst>
          </p:cNvPr>
          <p:cNvSpPr/>
          <p:nvPr/>
        </p:nvSpPr>
        <p:spPr>
          <a:xfrm>
            <a:off x="3284192" y="3670419"/>
            <a:ext cx="5750271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hlinkClick r:id="rId5" action="ppaction://hlinksldjump"/>
            <a:extLst>
              <a:ext uri="{FF2B5EF4-FFF2-40B4-BE49-F238E27FC236}">
                <a16:creationId xmlns:a16="http://schemas.microsoft.com/office/drawing/2014/main" id="{E45454B0-5553-4960-BA02-E3E3EA910958}"/>
              </a:ext>
            </a:extLst>
          </p:cNvPr>
          <p:cNvSpPr/>
          <p:nvPr/>
        </p:nvSpPr>
        <p:spPr>
          <a:xfrm>
            <a:off x="3284192" y="3949938"/>
            <a:ext cx="5750271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hlinkClick r:id="rId6" action="ppaction://hlinksldjump"/>
            <a:extLst>
              <a:ext uri="{FF2B5EF4-FFF2-40B4-BE49-F238E27FC236}">
                <a16:creationId xmlns:a16="http://schemas.microsoft.com/office/drawing/2014/main" id="{34DA7E2D-335B-41EB-A05C-B5538E205C8A}"/>
              </a:ext>
            </a:extLst>
          </p:cNvPr>
          <p:cNvSpPr/>
          <p:nvPr/>
        </p:nvSpPr>
        <p:spPr>
          <a:xfrm>
            <a:off x="3284192" y="4229457"/>
            <a:ext cx="5750271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hlinkClick r:id="rId7" action="ppaction://hlinksldjump"/>
            <a:extLst>
              <a:ext uri="{FF2B5EF4-FFF2-40B4-BE49-F238E27FC236}">
                <a16:creationId xmlns:a16="http://schemas.microsoft.com/office/drawing/2014/main" id="{F414AADD-8993-432A-B877-0F7502C9AC99}"/>
              </a:ext>
            </a:extLst>
          </p:cNvPr>
          <p:cNvSpPr/>
          <p:nvPr/>
        </p:nvSpPr>
        <p:spPr>
          <a:xfrm>
            <a:off x="3284192" y="4508976"/>
            <a:ext cx="5750271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hlinkClick r:id="rId8" action="ppaction://hlinksldjump"/>
            <a:extLst>
              <a:ext uri="{FF2B5EF4-FFF2-40B4-BE49-F238E27FC236}">
                <a16:creationId xmlns:a16="http://schemas.microsoft.com/office/drawing/2014/main" id="{1C6342EF-F7AE-43E6-A35B-D544FDB7B126}"/>
              </a:ext>
            </a:extLst>
          </p:cNvPr>
          <p:cNvSpPr/>
          <p:nvPr/>
        </p:nvSpPr>
        <p:spPr>
          <a:xfrm>
            <a:off x="3284192" y="4788495"/>
            <a:ext cx="5750271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hlinkClick r:id="rId9" action="ppaction://hlinksldjump"/>
            <a:extLst>
              <a:ext uri="{FF2B5EF4-FFF2-40B4-BE49-F238E27FC236}">
                <a16:creationId xmlns:a16="http://schemas.microsoft.com/office/drawing/2014/main" id="{23E69377-78AD-43BB-AC61-6131E328B695}"/>
              </a:ext>
            </a:extLst>
          </p:cNvPr>
          <p:cNvSpPr/>
          <p:nvPr/>
        </p:nvSpPr>
        <p:spPr>
          <a:xfrm>
            <a:off x="3284192" y="5347535"/>
            <a:ext cx="5750271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FC786F-BE88-45EF-B83B-C4C3120F3215}"/>
              </a:ext>
            </a:extLst>
          </p:cNvPr>
          <p:cNvSpPr/>
          <p:nvPr/>
        </p:nvSpPr>
        <p:spPr>
          <a:xfrm>
            <a:off x="-34" y="1284347"/>
            <a:ext cx="12191999" cy="123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 OF CONTENT</a:t>
            </a:r>
          </a:p>
        </p:txBody>
      </p:sp>
      <p:sp>
        <p:nvSpPr>
          <p:cNvPr id="22" name="Rectangle 21">
            <a:hlinkClick r:id="rId10" action="ppaction://hlinksldjump"/>
            <a:extLst>
              <a:ext uri="{FF2B5EF4-FFF2-40B4-BE49-F238E27FC236}">
                <a16:creationId xmlns:a16="http://schemas.microsoft.com/office/drawing/2014/main" id="{7C923E3E-6CE3-40C1-8D66-91B5BBA64EBB}"/>
              </a:ext>
            </a:extLst>
          </p:cNvPr>
          <p:cNvSpPr/>
          <p:nvPr/>
        </p:nvSpPr>
        <p:spPr>
          <a:xfrm>
            <a:off x="3284192" y="5068014"/>
            <a:ext cx="5750271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1572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SCRUM MASTER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4CD9E6-5DB2-4D06-8733-BF2277E052F0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Is…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Only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Responsible for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and supporting Scrum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helping everyone understand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theory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servant-leader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Scrum Team.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Helping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interactions from outside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Scrum Team to avoid being disturbed/scattered.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Helping the team by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tools and methods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work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removing impediments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9A8F7CD-A6DE-453A-89A8-1D88DB59F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1" y="1370935"/>
            <a:ext cx="1248312" cy="144000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17E5BB2-7E3C-4DE9-94DC-7C45051DB4C4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B80B4F8-AD9D-47A7-A6B4-D0629853C9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82527" y="3931818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42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DEVELOPMENT TEAM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4CD9E6-5DB2-4D06-8733-BF2277E052F0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Is…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Composed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to 9 developers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Composed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 who do the work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a potentially releasable Increment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of a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product at the end of each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Self-organizing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Cross-functional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Accountable as a whole for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delivered by the team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Responsible for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estimating items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Product Backlog.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Has…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title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members.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sub-team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(such as Quality Assurance, Architecture, Business Analyse).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A89CB32-C73D-47E7-A9DF-CCDB7106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9" y="1370935"/>
            <a:ext cx="1248312" cy="1440000"/>
          </a:xfrm>
          <a:prstGeom prst="rect">
            <a:avLst/>
          </a:prstGeom>
        </p:spPr>
      </p:pic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A687AAF-BC77-4857-82CB-B48C97332057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ACFC902-A5FC-4E89-9ECC-A33F5799D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1530" y="3663423"/>
            <a:ext cx="312078" cy="36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6F89FF3E-1BA6-4273-B692-A04585D346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8884" y="3939346"/>
            <a:ext cx="312078" cy="36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41CEE042-6CD2-44FA-8C31-2FF830850E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44324" y="3939346"/>
            <a:ext cx="332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8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EVENTS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F5D86EC7-0178-46B3-BD08-9C6E4C02F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1" y="1370935"/>
            <a:ext cx="1248312" cy="1440000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4B83EA9-E034-43C9-BA0D-0B043700D919}"/>
              </a:ext>
            </a:extLst>
          </p:cNvPr>
          <p:cNvSpPr/>
          <p:nvPr/>
        </p:nvSpPr>
        <p:spPr>
          <a:xfrm>
            <a:off x="355553" y="3195786"/>
            <a:ext cx="11480836" cy="3236763"/>
          </a:xfrm>
          <a:prstGeom prst="roundRect">
            <a:avLst>
              <a:gd name="adj" fmla="val 7130"/>
            </a:avLst>
          </a:prstGeom>
          <a:solidFill>
            <a:srgbClr val="96D5E6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B99B683-5C3A-435B-A32B-07308D417823}"/>
              </a:ext>
            </a:extLst>
          </p:cNvPr>
          <p:cNvGrpSpPr/>
          <p:nvPr/>
        </p:nvGrpSpPr>
        <p:grpSpPr>
          <a:xfrm>
            <a:off x="596571" y="3366304"/>
            <a:ext cx="10998800" cy="775810"/>
            <a:chOff x="634756" y="3800872"/>
            <a:chExt cx="10998800" cy="66868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45D1369B-1B75-485B-AB73-E4602349CF01}"/>
                </a:ext>
              </a:extLst>
            </p:cNvPr>
            <p:cNvSpPr/>
            <p:nvPr/>
          </p:nvSpPr>
          <p:spPr>
            <a:xfrm>
              <a:off x="634756" y="3803690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SPRINT PLANNING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808F65B-3B9D-4966-91E2-90227A401DB6}"/>
                </a:ext>
              </a:extLst>
            </p:cNvPr>
            <p:cNvSpPr/>
            <p:nvPr/>
          </p:nvSpPr>
          <p:spPr>
            <a:xfrm>
              <a:off x="2922095" y="3803690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SPRINT GOAL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E853F164-D9C2-4EE0-92D6-81781B0ECE0C}"/>
                </a:ext>
              </a:extLst>
            </p:cNvPr>
            <p:cNvSpPr/>
            <p:nvPr/>
          </p:nvSpPr>
          <p:spPr>
            <a:xfrm>
              <a:off x="5209434" y="3803690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DAILY SCRUM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CF36A66A-96F4-485D-BCA8-1D66306DA8E0}"/>
                </a:ext>
              </a:extLst>
            </p:cNvPr>
            <p:cNvSpPr/>
            <p:nvPr/>
          </p:nvSpPr>
          <p:spPr>
            <a:xfrm>
              <a:off x="7496772" y="3800872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SPRINT REVIEW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1C5E945-FD7E-4B8C-A7FF-FFD7F092D3A0}"/>
                </a:ext>
              </a:extLst>
            </p:cNvPr>
            <p:cNvSpPr/>
            <p:nvPr/>
          </p:nvSpPr>
          <p:spPr>
            <a:xfrm>
              <a:off x="9784110" y="3800872"/>
              <a:ext cx="1849446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SPRINT RETRO.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Graphic 39">
            <a:extLst>
              <a:ext uri="{FF2B5EF4-FFF2-40B4-BE49-F238E27FC236}">
                <a16:creationId xmlns:a16="http://schemas.microsoft.com/office/drawing/2014/main" id="{82221008-A6E7-40A5-AEDA-84FD6E04D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1844" y="4252648"/>
            <a:ext cx="1248312" cy="14400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766A3D6D-76A6-417B-B84D-6A72BDC6AB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46484" y="4252648"/>
            <a:ext cx="1248312" cy="1440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2FD6526F-42F5-483B-AFA5-9A2EB6CC8B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154" y="4252648"/>
            <a:ext cx="1248312" cy="1440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484C0BC-20CF-44EF-995A-542CBF9ADA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7138" y="4252648"/>
            <a:ext cx="1248312" cy="144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C0346BD-9ADA-4077-99F1-3FEB83826B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84468" y="4252648"/>
            <a:ext cx="1248312" cy="1440000"/>
          </a:xfrm>
          <a:prstGeom prst="rect">
            <a:avLst/>
          </a:prstGeom>
        </p:spPr>
      </p:pic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4BFE64D-274E-4E40-B990-47F870437F6B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590477EE-230F-4073-85B5-957B7A1A9F0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29592" y="6025930"/>
            <a:ext cx="332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EVENTS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F5D86EC7-0178-46B3-BD08-9C6E4C02F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1" y="1370935"/>
            <a:ext cx="1248312" cy="144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event is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time-boxed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7D7207D-80DE-49E1-9B00-29C4B4B9D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1811" y="4027054"/>
            <a:ext cx="1248312" cy="1440000"/>
          </a:xfrm>
          <a:prstGeom prst="rect">
            <a:avLst/>
          </a:prstGeom>
        </p:spPr>
      </p:pic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3B808696-20F4-4CB1-AE7B-75F9FC39A0AA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019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EVENTS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F5D86EC7-0178-46B3-BD08-9C6E4C02F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1" y="1370935"/>
            <a:ext cx="1248312" cy="1440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4" y="3099751"/>
            <a:ext cx="11830291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event individually and as part of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are designed to enable critical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C99BDC-E0A2-4FD8-863B-EE7C07F4D0B8}"/>
              </a:ext>
            </a:extLst>
          </p:cNvPr>
          <p:cNvGrpSpPr/>
          <p:nvPr/>
        </p:nvGrpSpPr>
        <p:grpSpPr>
          <a:xfrm>
            <a:off x="3022203" y="3803690"/>
            <a:ext cx="6147594" cy="665863"/>
            <a:chOff x="1270000" y="4006890"/>
            <a:chExt cx="6147594" cy="6658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01E6DD2-3CAB-4811-80BD-CB9BAD342CBE}"/>
                </a:ext>
              </a:extLst>
            </p:cNvPr>
            <p:cNvSpPr/>
            <p:nvPr/>
          </p:nvSpPr>
          <p:spPr>
            <a:xfrm>
              <a:off x="1270000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TRANSPARENCY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F8F1E7F-49AD-4C45-AD46-33C3DD65A50F}"/>
                </a:ext>
              </a:extLst>
            </p:cNvPr>
            <p:cNvSpPr/>
            <p:nvPr/>
          </p:nvSpPr>
          <p:spPr>
            <a:xfrm>
              <a:off x="4750594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INSPECTION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0E92C6C-B491-47E2-BB50-D0E59E2F2239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4E42AE8-A341-429E-8E32-5EF538C41D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05994" y="4767065"/>
            <a:ext cx="1248312" cy="144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5CFD973-477B-4A5D-9AC7-806B8BF94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1547" y="4767065"/>
            <a:ext cx="1248312" cy="144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32100596-4CF5-451F-AD7C-27059D3EC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91841" y="3095485"/>
            <a:ext cx="332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4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SPRINT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begins its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is fixed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meaning it can’t be shortened or lengthened.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Duration is up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month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(maximum)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complexity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risk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ensuring inspection and adaptation.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durations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a development effort.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is to create a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, useable and potentially releasable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Increment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During a sprint: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must remain unchanged.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clarified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re-negotiated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Owner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Dev. Team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A4C801E-8551-42B9-9121-6C89678E3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57336" y="4763852"/>
            <a:ext cx="312078" cy="36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75FC867-0587-4D36-BD83-2B2E9EB85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2693" y="4223347"/>
            <a:ext cx="312078" cy="360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895C1F7-658B-4970-828A-152617E4A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61629" y="3116436"/>
            <a:ext cx="312078" cy="360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D141638-595B-43C1-A261-0DDDA96F0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0615" y="3397182"/>
            <a:ext cx="312078" cy="360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1A3C9CB7-FFE7-46BA-AC9A-8629A0C4D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83393" y="3948689"/>
            <a:ext cx="312078" cy="360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87459484-711D-4406-B621-64900E9F2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0244" y="4207054"/>
            <a:ext cx="312078" cy="360000"/>
          </a:xfrm>
          <a:prstGeom prst="rect">
            <a:avLst/>
          </a:prstGeom>
        </p:spPr>
      </p:pic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993F191E-B52F-4D94-9BC6-E5DDDA9F51FE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74B2720-9255-47A8-85E8-A8E35797D2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97334" y="4219011"/>
            <a:ext cx="312078" cy="36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C351C77-C155-44CE-8712-DCD8CA2184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75237" y="3099751"/>
            <a:ext cx="332816" cy="360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B60E6EE1-506F-4938-B573-96D4555345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30368" y="1344878"/>
            <a:ext cx="133126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89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CANCELLING A SPRINT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can be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cancelled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the Sprint duration is over.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Owner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the authority to cancel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only reason for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cancelled is if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     becomes obsolete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Any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 item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considered as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is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Any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 item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incomplete is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re-estimated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back on the Product Backlog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404DCF7-2D7D-4318-98ED-C59AC96EF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0368" y="1344878"/>
            <a:ext cx="1331265" cy="144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F27AA6A-4CAC-49F1-A023-D2BE78AD7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4631" y="1387836"/>
            <a:ext cx="1419225" cy="1419225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45F62A2F-53F5-4F56-89E9-36AF0B179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7069" y="3946262"/>
            <a:ext cx="312078" cy="36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74C3791-17EF-45C8-AEDA-E4476C8D4C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9991" y="3659864"/>
            <a:ext cx="312078" cy="360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F7A72BAB-89AA-4788-8C4F-C0F3E0E6D3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30254" y="3946262"/>
            <a:ext cx="312078" cy="360000"/>
          </a:xfrm>
          <a:prstGeom prst="rect">
            <a:avLst/>
          </a:prstGeom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55ABAE99-2FC7-4E1D-AEC4-B41FD297DC5B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2110000-D17E-4724-B1CA-5AB6D623FC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13359" y="3099751"/>
            <a:ext cx="332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50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In presence of the entire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Team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(PO+SM+DT) +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invited experts.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Time-boxed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, up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hours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Sprint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month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Usually up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hours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Sprint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weeks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It is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Master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 responsibility to ensure the event takes place.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FB829B0-A5DB-4476-A8FB-798E2EEFC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9" y="1368147"/>
            <a:ext cx="1248312" cy="144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F3BEE3-B55E-4CAA-90B4-22B7DBE64EE8}"/>
              </a:ext>
            </a:extLst>
          </p:cNvPr>
          <p:cNvGrpSpPr/>
          <p:nvPr/>
        </p:nvGrpSpPr>
        <p:grpSpPr>
          <a:xfrm>
            <a:off x="10588088" y="1073638"/>
            <a:ext cx="1248312" cy="1440000"/>
            <a:chOff x="12353547" y="1125399"/>
            <a:chExt cx="1248312" cy="1440000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24D0DEDA-C2CC-406E-A033-8DEEAF47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53547" y="1125399"/>
              <a:ext cx="1248312" cy="1440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F687E-8923-428F-B949-C7AF40ECECC2}"/>
                </a:ext>
              </a:extLst>
            </p:cNvPr>
            <p:cNvSpPr txBox="1"/>
            <p:nvPr/>
          </p:nvSpPr>
          <p:spPr>
            <a:xfrm>
              <a:off x="12544731" y="1653152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Miryad pro"/>
                </a:rPr>
                <a:t>8H/1M</a:t>
              </a:r>
              <a:endParaRPr lang="fr-FR" b="1" dirty="0">
                <a:solidFill>
                  <a:schemeClr val="bg1"/>
                </a:solidFill>
                <a:latin typeface="Miryad pro"/>
              </a:endParaRPr>
            </a:p>
          </p:txBody>
        </p:sp>
      </p:grp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39480FE-B7EF-4C4F-87DB-2344AB8BC998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5F70765-4B3B-446A-99D9-92C5ACBC7CC2}"/>
              </a:ext>
            </a:extLst>
          </p:cNvPr>
          <p:cNvGrpSpPr/>
          <p:nvPr/>
        </p:nvGrpSpPr>
        <p:grpSpPr>
          <a:xfrm>
            <a:off x="355562" y="1041137"/>
            <a:ext cx="1629338" cy="1641030"/>
            <a:chOff x="729814" y="1006143"/>
            <a:chExt cx="1629338" cy="164103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B77AAF9-7E16-462F-AE36-8C1D9FDD4DDF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25BC625D-DEB8-403C-8ED6-B18CF666A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42" name="Graphic 41">
                <a:extLst>
                  <a:ext uri="{FF2B5EF4-FFF2-40B4-BE49-F238E27FC236}">
                    <a16:creationId xmlns:a16="http://schemas.microsoft.com/office/drawing/2014/main" id="{F327DB10-4683-4FE2-8ED1-EAC0DA3F8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67B5B200-7CE0-4901-97DB-9A2F467EF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D54A2BE0-37B5-4657-B2B6-32A768C76FAD}"/>
              </a:ext>
            </a:extLst>
          </p:cNvPr>
          <p:cNvSpPr/>
          <p:nvPr/>
        </p:nvSpPr>
        <p:spPr>
          <a:xfrm>
            <a:off x="110495" y="173908"/>
            <a:ext cx="490142" cy="49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DCAB910A-CE14-4401-AB8F-73F98C07E1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9811" y="3395592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1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53F2810-7787-4583-A6BC-6FF3A24535EE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PLANNING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Sprint planning aims to answer: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What can be delivered in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How will the work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achieved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Product Owner presents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what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should achieve (not a Sprint Goal at this stage) and the Development Team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functionalities that will be developed in the timeframe 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Input of the meeting: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Increment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Projected capacity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Dev. Team.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performance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Dev. Team.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Only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Dev. Team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it can accomplish over the upcoming Sprint.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3FB829B0-A5DB-4476-A8FB-798E2EEFC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9" y="1368147"/>
            <a:ext cx="1248312" cy="144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2F3BEE3-B55E-4CAA-90B4-22B7DBE64EE8}"/>
              </a:ext>
            </a:extLst>
          </p:cNvPr>
          <p:cNvGrpSpPr/>
          <p:nvPr/>
        </p:nvGrpSpPr>
        <p:grpSpPr>
          <a:xfrm>
            <a:off x="10588088" y="1073638"/>
            <a:ext cx="1248312" cy="1440000"/>
            <a:chOff x="12353547" y="1125399"/>
            <a:chExt cx="1248312" cy="1440000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24D0DEDA-C2CC-406E-A033-8DEEAF47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53547" y="1125399"/>
              <a:ext cx="1248312" cy="1440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F687E-8923-428F-B949-C7AF40ECECC2}"/>
                </a:ext>
              </a:extLst>
            </p:cNvPr>
            <p:cNvSpPr txBox="1"/>
            <p:nvPr/>
          </p:nvSpPr>
          <p:spPr>
            <a:xfrm>
              <a:off x="12544731" y="1653152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Miryad pro"/>
                </a:rPr>
                <a:t>8H/1M</a:t>
              </a:r>
              <a:endParaRPr lang="fr-FR" b="1" dirty="0">
                <a:solidFill>
                  <a:schemeClr val="bg1"/>
                </a:solidFill>
                <a:latin typeface="Miryad pro"/>
              </a:endParaRPr>
            </a:p>
          </p:txBody>
        </p:sp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DEBCE559-B23D-4528-B7ED-D35E21CF1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2742" y="4750585"/>
            <a:ext cx="312078" cy="3600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A92E5E9-9EC1-4898-B11D-06425B1D9DBC}"/>
              </a:ext>
            </a:extLst>
          </p:cNvPr>
          <p:cNvGrpSpPr/>
          <p:nvPr/>
        </p:nvGrpSpPr>
        <p:grpSpPr>
          <a:xfrm>
            <a:off x="355562" y="1041137"/>
            <a:ext cx="1629338" cy="1641030"/>
            <a:chOff x="729814" y="1006143"/>
            <a:chExt cx="1629338" cy="164103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39ED981-A0D8-4104-8C0F-54E53B2C7620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30" name="Graphic 29">
                <a:extLst>
                  <a:ext uri="{FF2B5EF4-FFF2-40B4-BE49-F238E27FC236}">
                    <a16:creationId xmlns:a16="http://schemas.microsoft.com/office/drawing/2014/main" id="{03E0B449-D797-488B-BC1C-D3CC5C0EF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E9DE07A8-E34B-443A-A059-3F519F6DBC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5185B0D0-4C6E-4D56-83F4-844E2BEA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B7264092-3327-4DBC-B8A6-F9B959719667}"/>
              </a:ext>
            </a:extLst>
          </p:cNvPr>
          <p:cNvSpPr/>
          <p:nvPr/>
        </p:nvSpPr>
        <p:spPr>
          <a:xfrm>
            <a:off x="110495" y="173908"/>
            <a:ext cx="490142" cy="49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C477C46-59CF-4369-902E-65D7D1C01B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227219" y="3669100"/>
            <a:ext cx="312078" cy="360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ADCB437-0A24-4F6A-AB64-00DCDCCA92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40691" y="3382180"/>
            <a:ext cx="312078" cy="36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36C47A73-46D2-4CBC-9427-B8E82C99C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46715" y="4228424"/>
            <a:ext cx="312078" cy="360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431B054-145B-474A-BA85-2473BDE6A8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04172" y="5043855"/>
            <a:ext cx="312078" cy="360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4B048837-8912-4698-BBEA-B25430444BA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97762" y="3927883"/>
            <a:ext cx="332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6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considered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thus tends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accomplish something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what is to be built along,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design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plan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guide the work.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guidance as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Dev. Team is building the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Team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crafts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Planning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selected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items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deliver one coherent function, which can be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effort for the Dev. Team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together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rather than on separate initiatives.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(list of Backlog items) can be renegotiated if it turns out the work is different than what the Dev. Team thought it would be to achieve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99F68F45-831D-4FC1-B055-B5253E645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1819" y="1376107"/>
            <a:ext cx="1248312" cy="144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A392A75B-94B9-4096-AC39-F4DE4C8B3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45854" y="3390561"/>
            <a:ext cx="312078" cy="36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DF5E794-A35A-4DA0-A923-70BE8926E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01899" y="3668741"/>
            <a:ext cx="312078" cy="36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262A215-8AF3-4481-8810-F4A8FBD31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3574" y="3943567"/>
            <a:ext cx="312078" cy="3600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8F90ED6-2049-4E51-8EC0-F6F5609E2A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10491" y="4194942"/>
            <a:ext cx="312078" cy="360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3C22B36-9A6C-47E2-84F8-59515E168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9792" y="4201254"/>
            <a:ext cx="312078" cy="360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8AD6AA77-F0F4-452D-837A-6A45F54DB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6170" y="4490574"/>
            <a:ext cx="312078" cy="360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FB4F4A3-1222-43DF-9ADC-8633BCE1B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45821" y="4768869"/>
            <a:ext cx="312078" cy="360000"/>
          </a:xfrm>
          <a:prstGeom prst="rect">
            <a:avLst/>
          </a:prstGeom>
        </p:spPr>
      </p:pic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146A810-95B5-4AF8-A2B9-791AC2D5EFAB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A375F3A-D470-4050-A676-D43BAA49F1AD}"/>
              </a:ext>
            </a:extLst>
          </p:cNvPr>
          <p:cNvGrpSpPr/>
          <p:nvPr/>
        </p:nvGrpSpPr>
        <p:grpSpPr>
          <a:xfrm>
            <a:off x="355562" y="1041137"/>
            <a:ext cx="1629338" cy="1641030"/>
            <a:chOff x="729814" y="1006143"/>
            <a:chExt cx="1629338" cy="164103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DD0B395-C4A7-4EC4-882D-06A648C91A71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0DDE5497-142F-4B0F-8BB8-E346D6F55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47" name="Graphic 46">
                <a:extLst>
                  <a:ext uri="{FF2B5EF4-FFF2-40B4-BE49-F238E27FC236}">
                    <a16:creationId xmlns:a16="http://schemas.microsoft.com/office/drawing/2014/main" id="{131A91E1-4C90-473C-A467-295BF9196F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831E724B-312C-4F45-9A51-F18EA285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</p:grpSp>
      <p:pic>
        <p:nvPicPr>
          <p:cNvPr id="27" name="Graphic 26">
            <a:extLst>
              <a:ext uri="{FF2B5EF4-FFF2-40B4-BE49-F238E27FC236}">
                <a16:creationId xmlns:a16="http://schemas.microsoft.com/office/drawing/2014/main" id="{8BEA1476-FDDA-4886-9FE4-D37A29EE8A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6558" y="3667041"/>
            <a:ext cx="312078" cy="36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872B0B83-A02A-48A6-8DE5-EEEA52FEE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5974" y="5031221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86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55565" y="3099751"/>
            <a:ext cx="11480836" cy="6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framework for: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DC7E7-DE0A-46D6-A054-8E6D705B2029}"/>
              </a:ext>
            </a:extLst>
          </p:cNvPr>
          <p:cNvGrpSpPr/>
          <p:nvPr/>
        </p:nvGrpSpPr>
        <p:grpSpPr>
          <a:xfrm>
            <a:off x="1281906" y="3803690"/>
            <a:ext cx="9628188" cy="2263781"/>
            <a:chOff x="1270000" y="4006890"/>
            <a:chExt cx="9628188" cy="226378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4BD6E83-EF83-41EE-B61E-A5661DF00A5C}"/>
                </a:ext>
              </a:extLst>
            </p:cNvPr>
            <p:cNvSpPr/>
            <p:nvPr/>
          </p:nvSpPr>
          <p:spPr>
            <a:xfrm>
              <a:off x="1270000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DEVELOPING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670EE00-5FCA-420C-A91D-AFCF5C913DEF}"/>
                </a:ext>
              </a:extLst>
            </p:cNvPr>
            <p:cNvSpPr/>
            <p:nvPr/>
          </p:nvSpPr>
          <p:spPr>
            <a:xfrm>
              <a:off x="4750594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DELIVERING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8B225A6-A161-4461-8064-8CB82E96BA71}"/>
                </a:ext>
              </a:extLst>
            </p:cNvPr>
            <p:cNvSpPr/>
            <p:nvPr/>
          </p:nvSpPr>
          <p:spPr>
            <a:xfrm>
              <a:off x="8231188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SUSTAINING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5E0A282-6E53-4070-84A1-9EAA2EEC1974}"/>
                </a:ext>
              </a:extLst>
            </p:cNvPr>
            <p:cNvSpPr/>
            <p:nvPr/>
          </p:nvSpPr>
          <p:spPr>
            <a:xfrm>
              <a:off x="4423460" y="5604808"/>
              <a:ext cx="3321268" cy="665863"/>
            </a:xfrm>
            <a:prstGeom prst="roundRect">
              <a:avLst>
                <a:gd name="adj" fmla="val 7130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COMPLEX PRODUCTS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0215CB3-0859-4778-86C2-9735C3157AA6}"/>
              </a:ext>
            </a:extLst>
          </p:cNvPr>
          <p:cNvCxnSpPr>
            <a:cxnSpLocks/>
            <a:stCxn id="25" idx="2"/>
            <a:endCxn id="24" idx="0"/>
          </p:cNvCxnSpPr>
          <p:nvPr/>
        </p:nvCxnSpPr>
        <p:spPr>
          <a:xfrm rot="16200000" flipH="1">
            <a:off x="3889676" y="3195283"/>
            <a:ext cx="932055" cy="3480594"/>
          </a:xfrm>
          <a:prstGeom prst="bentConnector3">
            <a:avLst/>
          </a:prstGeom>
          <a:ln w="38100">
            <a:solidFill>
              <a:srgbClr val="8D8D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6F8C4F2C-BEC1-43F7-8942-C3B48212FD9D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 rot="5400000">
            <a:off x="7370270" y="3195283"/>
            <a:ext cx="932055" cy="3480594"/>
          </a:xfrm>
          <a:prstGeom prst="bentConnector3">
            <a:avLst>
              <a:gd name="adj1" fmla="val 50000"/>
            </a:avLst>
          </a:prstGeom>
          <a:ln w="38100">
            <a:solidFill>
              <a:srgbClr val="8D8D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BB1FA06-6A6F-4BE3-BC44-72B51EBEE401}"/>
              </a:ext>
            </a:extLst>
          </p:cNvPr>
          <p:cNvCxnSpPr>
            <a:cxnSpLocks/>
            <a:stCxn id="16" idx="2"/>
            <a:endCxn id="24" idx="0"/>
          </p:cNvCxnSpPr>
          <p:nvPr/>
        </p:nvCxnSpPr>
        <p:spPr>
          <a:xfrm>
            <a:off x="6096000" y="4469553"/>
            <a:ext cx="0" cy="932055"/>
          </a:xfrm>
          <a:prstGeom prst="straightConnector1">
            <a:avLst/>
          </a:prstGeom>
          <a:ln w="38100">
            <a:solidFill>
              <a:srgbClr val="8D8D8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A6490F62-0E2C-4CD9-ACBA-150AB2D1EA2C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6C226498-7EFB-4EEC-8DDA-3990B815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0368" y="1332608"/>
            <a:ext cx="133126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26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TO DELIVER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Dev. Team decides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 will build this functionality into a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product increment 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selected for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delivering them is called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Work planned for the first days of the Sprint should be decomposed by the end of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Planning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units of 1 day      or less.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Dev. Team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self-assigns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work to be done in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By the end of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Planning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Dev. Team should be able to explain to the PO and SM how it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intends to deliver the work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achieve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B868DC4-8991-48DF-8F71-BA3CA4A1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50" y="1073638"/>
            <a:ext cx="1248312" cy="1440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2845FA62-4617-4CD8-B3A1-2F784FE1E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9372" y="3114991"/>
            <a:ext cx="312078" cy="360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D6BEA0DC-8C53-4DAC-A000-7FBC0454D3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98002" y="3389493"/>
            <a:ext cx="312078" cy="36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DEA2C3A-2356-4508-A8E5-C4FF5B6E43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6412" y="3667609"/>
            <a:ext cx="312078" cy="360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CA66C540-766C-43FE-8DC3-51C9C1EEF8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38767" y="4216996"/>
            <a:ext cx="312078" cy="3600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5EE1C4C6-358C-41B8-97EE-F523FCE614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03041" y="4483045"/>
            <a:ext cx="312078" cy="360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7FB671E9-ACBD-4FF1-8D93-AB5F11E6DE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955538" y="3950079"/>
            <a:ext cx="312078" cy="36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CE3BC494-D12A-4523-AF26-995B37CC2F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10480" y="4765947"/>
            <a:ext cx="312078" cy="360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B9A72B2F-64B8-4F88-A75B-E97A44A71A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55055" y="5028308"/>
            <a:ext cx="312078" cy="360000"/>
          </a:xfrm>
          <a:prstGeom prst="rect">
            <a:avLst/>
          </a:prstGeom>
        </p:spPr>
      </p:pic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FA897917-3C32-4936-81CD-85BAF7178AE2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AAA30E77-77AC-4D49-9CB7-D59D9D938BC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471819" y="1378546"/>
            <a:ext cx="1248312" cy="144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26419726-67D1-446A-9D2D-5969542DCA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88297" y="3114991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13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SCRUM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Held every day of the Sprint, at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time and place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Is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time-boxed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no longer than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minutes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intended for the Dev. Team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Scrum Master can be present to ensure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time-boxing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respected.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for the Dev. Team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work done in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 24 hours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plan the work to be done in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24 hours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progress toward completing the work in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and optimise the probability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B868DC4-8991-48DF-8F71-BA3CA4A17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50" y="1073638"/>
            <a:ext cx="1248312" cy="144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DEA2C3A-2356-4508-A8E5-C4FF5B6E43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7497" y="4486581"/>
            <a:ext cx="312078" cy="36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367CC744-4AE1-4218-8997-6FD56E517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1819" y="1378546"/>
            <a:ext cx="1248312" cy="144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8F89303-F3D8-4459-A4E4-7A5C62A496F4}"/>
              </a:ext>
            </a:extLst>
          </p:cNvPr>
          <p:cNvGrpSpPr/>
          <p:nvPr/>
        </p:nvGrpSpPr>
        <p:grpSpPr>
          <a:xfrm>
            <a:off x="10588088" y="1073638"/>
            <a:ext cx="1248312" cy="1440000"/>
            <a:chOff x="10588088" y="1073638"/>
            <a:chExt cx="1248312" cy="1440000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5A37BC4-78C2-47E2-9ADC-9FE96D6B6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588088" y="1073638"/>
              <a:ext cx="1248312" cy="144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BD3EFB-3C32-47F7-8015-4C8975643741}"/>
                </a:ext>
              </a:extLst>
            </p:cNvPr>
            <p:cNvSpPr txBox="1"/>
            <p:nvPr/>
          </p:nvSpPr>
          <p:spPr>
            <a:xfrm>
              <a:off x="10901902" y="1601391"/>
              <a:ext cx="62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Miryad pro"/>
                </a:rPr>
                <a:t>15M</a:t>
              </a:r>
              <a:endParaRPr lang="fr-FR" b="1" dirty="0">
                <a:solidFill>
                  <a:schemeClr val="bg1"/>
                </a:solidFill>
                <a:latin typeface="Miryad pro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780A7B90-0BC3-4EB2-8576-31DF91F528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29261" y="3394312"/>
            <a:ext cx="312078" cy="36000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A809DA5-4DAC-4C88-8678-9AF7F0AC32E0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A19A9CA4-157B-4C61-A338-917348D662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905097" y="3661399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16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REVIEW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Held at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a Sprint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increment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necessary.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Time-boxed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, up to a maximum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hours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Sprint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month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Usually up to a maximum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hours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Sprint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weeks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In presence of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Team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to present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during the sprint, in order to get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participants in order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value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stakeholders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invited by the PO.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F89303-F3D8-4459-A4E4-7A5C62A496F4}"/>
              </a:ext>
            </a:extLst>
          </p:cNvPr>
          <p:cNvGrpSpPr/>
          <p:nvPr/>
        </p:nvGrpSpPr>
        <p:grpSpPr>
          <a:xfrm>
            <a:off x="10588088" y="1073638"/>
            <a:ext cx="1248312" cy="1440000"/>
            <a:chOff x="10588088" y="1073638"/>
            <a:chExt cx="1248312" cy="1440000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5A37BC4-78C2-47E2-9ADC-9FE96D6B6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88088" y="1073638"/>
              <a:ext cx="1248312" cy="144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BD3EFB-3C32-47F7-8015-4C8975643741}"/>
                </a:ext>
              </a:extLst>
            </p:cNvPr>
            <p:cNvSpPr txBox="1"/>
            <p:nvPr/>
          </p:nvSpPr>
          <p:spPr>
            <a:xfrm>
              <a:off x="10779273" y="1601391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Miryad pro"/>
                </a:rPr>
                <a:t>4H/1M</a:t>
              </a:r>
              <a:endParaRPr lang="fr-FR" b="1" dirty="0">
                <a:solidFill>
                  <a:schemeClr val="bg1"/>
                </a:solidFill>
                <a:latin typeface="Miryad pro"/>
              </a:endParaRPr>
            </a:p>
          </p:txBody>
        </p:sp>
      </p:grpSp>
      <p:pic>
        <p:nvPicPr>
          <p:cNvPr id="35" name="Graphic 34">
            <a:extLst>
              <a:ext uri="{FF2B5EF4-FFF2-40B4-BE49-F238E27FC236}">
                <a16:creationId xmlns:a16="http://schemas.microsoft.com/office/drawing/2014/main" id="{780A7B90-0BC3-4EB2-8576-31DF91F52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4122" y="3383480"/>
            <a:ext cx="312078" cy="36000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A809DA5-4DAC-4C88-8678-9AF7F0AC32E0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6F15776-5105-4BB9-9D38-E2F4D43E1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1819" y="1378546"/>
            <a:ext cx="1248312" cy="144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D4B8EF-CD71-430F-8A4F-DB795A4E42FE}"/>
              </a:ext>
            </a:extLst>
          </p:cNvPr>
          <p:cNvGrpSpPr/>
          <p:nvPr/>
        </p:nvGrpSpPr>
        <p:grpSpPr>
          <a:xfrm>
            <a:off x="355562" y="1041137"/>
            <a:ext cx="2024543" cy="1646127"/>
            <a:chOff x="729814" y="1006143"/>
            <a:chExt cx="2024543" cy="164612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13BF3F-CF6D-4747-8161-C4E7978B94FB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657D6146-0BC0-4CD3-80D9-41A046CDD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59DBBA3C-B678-483A-BB93-AD2F1D6B0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5A20-50B0-457B-8F5A-EFD64B1C4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428E487-FE90-4A7A-BC78-B63DEA65C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20663" y="1691070"/>
              <a:ext cx="833694" cy="961200"/>
            </a:xfrm>
            <a:prstGeom prst="rect">
              <a:avLst/>
            </a:prstGeom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984CD6EE-A136-420D-BE59-AEC18A9086E5}"/>
              </a:ext>
            </a:extLst>
          </p:cNvPr>
          <p:cNvSpPr/>
          <p:nvPr/>
        </p:nvSpPr>
        <p:spPr>
          <a:xfrm>
            <a:off x="110495" y="173908"/>
            <a:ext cx="490142" cy="49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BC60BCC6-31BB-497A-9DC3-D2D6391D71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61170" y="3109276"/>
            <a:ext cx="312078" cy="360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A15A523-A2C2-4164-AD1A-0402DC1E66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81156" y="4213017"/>
            <a:ext cx="312078" cy="36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7183B07-442F-4062-8EE4-794C0B1057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74442" y="3109276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89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REVIEW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4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PO explains what Product Backlog items have been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and what has not been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Dev. Team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the work that it has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and discuss the problems it faced.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group collaborates on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next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 provide valuable input for the subsequent Sprint Planning 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group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the potential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the product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have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Sprint Review      is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 Backlog      .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PO tracks the work remaining at every sprint review and compares with previous sprint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amount of work remaining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F89303-F3D8-4459-A4E4-7A5C62A496F4}"/>
              </a:ext>
            </a:extLst>
          </p:cNvPr>
          <p:cNvGrpSpPr/>
          <p:nvPr/>
        </p:nvGrpSpPr>
        <p:grpSpPr>
          <a:xfrm>
            <a:off x="10588088" y="1073638"/>
            <a:ext cx="1248312" cy="1440000"/>
            <a:chOff x="10588088" y="1073638"/>
            <a:chExt cx="1248312" cy="1440000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5A37BC4-78C2-47E2-9ADC-9FE96D6B6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88088" y="1073638"/>
              <a:ext cx="1248312" cy="144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BD3EFB-3C32-47F7-8015-4C8975643741}"/>
                </a:ext>
              </a:extLst>
            </p:cNvPr>
            <p:cNvSpPr txBox="1"/>
            <p:nvPr/>
          </p:nvSpPr>
          <p:spPr>
            <a:xfrm>
              <a:off x="10779272" y="1601391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Miryad pro"/>
                </a:rPr>
                <a:t>4H/1M</a:t>
              </a:r>
              <a:endParaRPr lang="fr-FR" b="1" dirty="0">
                <a:solidFill>
                  <a:schemeClr val="bg1"/>
                </a:solidFill>
                <a:latin typeface="Miryad pro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A809DA5-4DAC-4C88-8678-9AF7F0AC32E0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F6F15776-5105-4BB9-9D38-E2F4D43E1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1819" y="1378546"/>
            <a:ext cx="1248312" cy="1440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D4B8EF-CD71-430F-8A4F-DB795A4E42FE}"/>
              </a:ext>
            </a:extLst>
          </p:cNvPr>
          <p:cNvGrpSpPr/>
          <p:nvPr/>
        </p:nvGrpSpPr>
        <p:grpSpPr>
          <a:xfrm>
            <a:off x="355562" y="1041137"/>
            <a:ext cx="2024543" cy="1646127"/>
            <a:chOff x="729814" y="1006143"/>
            <a:chExt cx="2024543" cy="164612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13BF3F-CF6D-4747-8161-C4E7978B94FB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657D6146-0BC0-4CD3-80D9-41A046CDD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59DBBA3C-B678-483A-BB93-AD2F1D6B0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5A20-50B0-457B-8F5A-EFD64B1C4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428E487-FE90-4A7A-BC78-B63DEA65C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920663" y="1691070"/>
              <a:ext cx="833694" cy="961200"/>
            </a:xfrm>
            <a:prstGeom prst="rect">
              <a:avLst/>
            </a:prstGeom>
          </p:spPr>
        </p:pic>
      </p:grpSp>
      <p:sp>
        <p:nvSpPr>
          <p:cNvPr id="40" name="Oval 39">
            <a:extLst>
              <a:ext uri="{FF2B5EF4-FFF2-40B4-BE49-F238E27FC236}">
                <a16:creationId xmlns:a16="http://schemas.microsoft.com/office/drawing/2014/main" id="{984CD6EE-A136-420D-BE59-AEC18A9086E5}"/>
              </a:ext>
            </a:extLst>
          </p:cNvPr>
          <p:cNvSpPr/>
          <p:nvPr/>
        </p:nvSpPr>
        <p:spPr>
          <a:xfrm>
            <a:off x="110495" y="173908"/>
            <a:ext cx="490142" cy="49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6A85C4B-A95B-4A62-AA58-3438D9E8D9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92667" y="3106549"/>
            <a:ext cx="312078" cy="360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A2C86B0-BF84-4672-B9FF-FF211BCBA62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10800" y="3106549"/>
            <a:ext cx="312078" cy="360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2C60DD4C-7D8D-4DDB-835A-038098A1D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55871" y="3384787"/>
            <a:ext cx="312078" cy="360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787A7047-B502-426C-AF73-E92F77727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85148" y="3384787"/>
            <a:ext cx="312078" cy="360000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EAFAB59B-BAF6-4732-B2B7-27CC40B71E4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186627" y="3677972"/>
            <a:ext cx="312078" cy="360000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B1F68023-1804-4211-B737-9E3EBD69AA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752896" y="4218367"/>
            <a:ext cx="312078" cy="360000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3B8C1D19-F2B6-44C8-ABEA-76B7A86023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1952" y="4218367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138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RETROSPECTIVE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4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Occurs after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Review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Time-boxed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, up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hours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Sprint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month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Opportunity for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Team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inspect       itself and create a plan for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enacted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next 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the Sprint went in regards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major items that went well and potential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Create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‘Done’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adapted during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Retrospective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F89303-F3D8-4459-A4E4-7A5C62A496F4}"/>
              </a:ext>
            </a:extLst>
          </p:cNvPr>
          <p:cNvGrpSpPr/>
          <p:nvPr/>
        </p:nvGrpSpPr>
        <p:grpSpPr>
          <a:xfrm>
            <a:off x="10588088" y="1073638"/>
            <a:ext cx="1248312" cy="1440000"/>
            <a:chOff x="10588088" y="1073638"/>
            <a:chExt cx="1248312" cy="1440000"/>
          </a:xfrm>
        </p:grpSpPr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E5A37BC4-78C2-47E2-9ADC-9FE96D6B6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88088" y="1073638"/>
              <a:ext cx="1248312" cy="144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7BD3EFB-3C32-47F7-8015-4C8975643741}"/>
                </a:ext>
              </a:extLst>
            </p:cNvPr>
            <p:cNvSpPr txBox="1"/>
            <p:nvPr/>
          </p:nvSpPr>
          <p:spPr>
            <a:xfrm>
              <a:off x="10779272" y="1601391"/>
              <a:ext cx="86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Miryad pro"/>
                </a:rPr>
                <a:t>3H/1M</a:t>
              </a:r>
              <a:endParaRPr lang="fr-FR" b="1" dirty="0">
                <a:solidFill>
                  <a:schemeClr val="bg1"/>
                </a:solidFill>
                <a:latin typeface="Miryad pro"/>
              </a:endParaRPr>
            </a:p>
          </p:txBody>
        </p:sp>
      </p:grp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A809DA5-4DAC-4C88-8678-9AF7F0AC32E0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D4B8EF-CD71-430F-8A4F-DB795A4E42FE}"/>
              </a:ext>
            </a:extLst>
          </p:cNvPr>
          <p:cNvGrpSpPr/>
          <p:nvPr/>
        </p:nvGrpSpPr>
        <p:grpSpPr>
          <a:xfrm>
            <a:off x="355562" y="1041137"/>
            <a:ext cx="1629338" cy="1641030"/>
            <a:chOff x="729814" y="1006143"/>
            <a:chExt cx="1629338" cy="164103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13BF3F-CF6D-4747-8161-C4E7978B94FB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657D6146-0BC0-4CD3-80D9-41A046CDD0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59DBBA3C-B678-483A-BB93-AD2F1D6B0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5A20-50B0-457B-8F5A-EFD64B1C4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</p:grpSp>
      <p:pic>
        <p:nvPicPr>
          <p:cNvPr id="43" name="Graphic 42">
            <a:extLst>
              <a:ext uri="{FF2B5EF4-FFF2-40B4-BE49-F238E27FC236}">
                <a16:creationId xmlns:a16="http://schemas.microsoft.com/office/drawing/2014/main" id="{2C60DD4C-7D8D-4DDB-835A-038098A1D6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34991" y="3106549"/>
            <a:ext cx="312078" cy="360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FD9E0ED-EAB6-42BC-9348-DF8744FFA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2302" y="3384787"/>
            <a:ext cx="312078" cy="3600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CCB5DC9B-AF6E-4C42-A8E5-B06DAE49CA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64842" y="5041248"/>
            <a:ext cx="312078" cy="360000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6C3082C3-874F-454B-A293-883B8E4F7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94444" y="5041248"/>
            <a:ext cx="312078" cy="36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E253F520-11AE-438D-B4BF-D0101C0575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71819" y="1378546"/>
            <a:ext cx="1248312" cy="144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F25ED6E-DDCC-4AD4-92EC-39C84E9BEE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990391" y="3663671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3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 ARTEFACTS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 of Scrum’s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artefacts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to provide complete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opportunities for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CCB6F92-C009-406F-B8C4-83E64E5F5B7E}"/>
              </a:ext>
            </a:extLst>
          </p:cNvPr>
          <p:cNvSpPr/>
          <p:nvPr/>
        </p:nvSpPr>
        <p:spPr>
          <a:xfrm>
            <a:off x="355553" y="3803690"/>
            <a:ext cx="2667000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 BACKLOG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D39F1B9-D26D-43F3-A533-B06E2B6E5522}"/>
              </a:ext>
            </a:extLst>
          </p:cNvPr>
          <p:cNvSpPr/>
          <p:nvPr/>
        </p:nvSpPr>
        <p:spPr>
          <a:xfrm>
            <a:off x="3293503" y="3803690"/>
            <a:ext cx="2667000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SPRINT BACKLOG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34B8925-9116-45DF-93D2-9408B7F73476}"/>
              </a:ext>
            </a:extLst>
          </p:cNvPr>
          <p:cNvSpPr/>
          <p:nvPr/>
        </p:nvSpPr>
        <p:spPr>
          <a:xfrm>
            <a:off x="6231453" y="3803690"/>
            <a:ext cx="2667000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12A0A60-6852-43A4-B2E0-99AFE0780C1F}"/>
              </a:ext>
            </a:extLst>
          </p:cNvPr>
          <p:cNvSpPr/>
          <p:nvPr/>
        </p:nvSpPr>
        <p:spPr>
          <a:xfrm>
            <a:off x="9169403" y="3800872"/>
            <a:ext cx="2667000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DEFINITION OF DONE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2C49C39-C280-4667-B265-5389215E6211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6E40ECD-7F1D-4457-9CC6-EFB8FD48C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11" y="1378546"/>
            <a:ext cx="1248312" cy="1440000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2D52E907-28AF-4ED8-B4CE-F6413110D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8675" y="4641764"/>
            <a:ext cx="1248312" cy="1440000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8EF4975D-59FB-4122-A8ED-695910AF5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0761" y="4632622"/>
            <a:ext cx="1248312" cy="144000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C5422DB9-D01E-489A-A092-03641178E9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4873" y="4641764"/>
            <a:ext cx="1248312" cy="144000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B97845D4-CBEA-467E-A4AD-48DDB581A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02823" y="4634198"/>
            <a:ext cx="124831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27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4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Constantly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re-ordered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list of everything that is known to be needed in the Product 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source of requirements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Product Owner is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Product Backlog, including content, and ordering.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evolves as the product and the environment in which it is/will be used evolve.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Each Product Backlog item has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often provides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description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(such as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acceptance criteria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that will prove the completion as of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Scrum Teams can work on the same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, hence the same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A809DA5-4DAC-4C88-8678-9AF7F0AC32E0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FAF887B-E763-406A-9D93-62C9949EE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64" y="1081598"/>
            <a:ext cx="1248312" cy="144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36A8210-8C61-427D-9E4F-E1752045E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1811" y="1377618"/>
            <a:ext cx="1248312" cy="1440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AF82AC95-55BB-4E29-A137-3E27AFEB0B2B}"/>
              </a:ext>
            </a:extLst>
          </p:cNvPr>
          <p:cNvSpPr/>
          <p:nvPr/>
        </p:nvSpPr>
        <p:spPr>
          <a:xfrm>
            <a:off x="110495" y="173908"/>
            <a:ext cx="490142" cy="49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33EE773-1B1F-4DEF-A1A8-2716A13A7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08627" y="3099751"/>
            <a:ext cx="312078" cy="36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CC92F91-DA24-4271-8144-9ED5F90386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18476" y="3103105"/>
            <a:ext cx="312078" cy="36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FA76D4B-E165-4C36-9F0E-305F622259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9709" y="3947550"/>
            <a:ext cx="312078" cy="36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B6B7D74D-BE2E-45A5-ACC8-AF91D47CCF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44417" y="4473037"/>
            <a:ext cx="312078" cy="360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89617F6-CAA2-4D70-BEF0-7E56DAE2F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0747" y="4771358"/>
            <a:ext cx="312078" cy="360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1FBEAC18-9F19-4D35-9683-58A293866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88789" y="4771358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04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4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Product Backlog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act of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detail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Backlog      items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Product Backlog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process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Owner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Dev. Team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Refinement is supposed to consume no more than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of the capacity of the Dev. Team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ordered items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usually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clearer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detailed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lower ordered ones.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Items that can be addressed by the Dev. Team for a sprint to come are considered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for selection in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.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A809DA5-4DAC-4C88-8678-9AF7F0AC32E0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FAF887B-E763-406A-9D93-62C9949EE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64" y="1081598"/>
            <a:ext cx="1248312" cy="144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36A8210-8C61-427D-9E4F-E1752045E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1811" y="1377618"/>
            <a:ext cx="1248312" cy="144000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AF82AC95-55BB-4E29-A137-3E27AFEB0B2B}"/>
              </a:ext>
            </a:extLst>
          </p:cNvPr>
          <p:cNvSpPr/>
          <p:nvPr/>
        </p:nvSpPr>
        <p:spPr>
          <a:xfrm>
            <a:off x="110495" y="173908"/>
            <a:ext cx="490142" cy="49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3EB1C84-6438-432E-9E5D-B366134F2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61274" y="4219716"/>
            <a:ext cx="312078" cy="36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5DDCC74-398D-40D3-9CC3-65D706AAC0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83748" y="4508388"/>
            <a:ext cx="312078" cy="36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B119D71-EBFF-43A0-B319-2FA52436B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22169" y="3099751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2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4" y="3099751"/>
            <a:ext cx="11830292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Set of Product Backlog items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for the 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 plan to deliver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Increment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realizing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list of all the work the Dev. Team identifies as necessary to meet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Goal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at least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high priority process improvement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 during the previous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meeting.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emerges during a Sprint and is modified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throughout the Sprint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Dev. Team which can add new work to it.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Dev. Team can change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Backlog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a Sprint.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It is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picture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work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accomplished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accomplished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Dev. Team during a Sprint.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A809DA5-4DAC-4C88-8678-9AF7F0AC32E0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FAF887B-E763-406A-9D93-62C9949EE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64" y="1081598"/>
            <a:ext cx="1248312" cy="144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CCC09838-0B0A-415F-9486-4A8A44943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1803" y="1377618"/>
            <a:ext cx="1248312" cy="144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4F2F359-3628-4D23-8B71-978E86573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84193" y="3119064"/>
            <a:ext cx="312078" cy="36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F045470-7717-439B-B3F3-42D237BB0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14864" y="3390587"/>
            <a:ext cx="312078" cy="36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592EB1F-8722-45F0-BFCC-71D496E044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01462" y="3657270"/>
            <a:ext cx="312078" cy="36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383EDD3-AC9D-4423-9CBA-79256E393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90793" y="4210002"/>
            <a:ext cx="312078" cy="360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74E59ED-2C21-4A39-8A5A-7DCD52798B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07244" y="5312522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7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4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Is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 of all the Product Backlog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completed during previous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At the end of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, an Increment must be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, which means it must be in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useable condition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meet the Scrum Team’s definition of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Each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additive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all prior Increments and thoroughly tested to ensure that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Increments work together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A809DA5-4DAC-4C88-8678-9AF7F0AC32E0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FAF887B-E763-406A-9D93-62C9949EE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64" y="1081598"/>
            <a:ext cx="1248312" cy="144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4F2F359-3628-4D23-8B71-978E86573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51310" y="3934915"/>
            <a:ext cx="312078" cy="36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ABADAE51-163A-409C-9501-51BE992D69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1803" y="1377618"/>
            <a:ext cx="1248312" cy="144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5BBF144-73A3-42BD-9F7F-31C7AAACE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40230" y="3372786"/>
            <a:ext cx="312078" cy="36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C3FF274-3F27-4E06-86CB-31F332058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96468" y="3669954"/>
            <a:ext cx="312078" cy="36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AEB4EBB-E21A-46B3-A186-578AF70B43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87108" y="3099751"/>
            <a:ext cx="332816" cy="36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837B0D4-39B0-45FD-BB75-F0686D185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10785" y="3372786"/>
            <a:ext cx="3328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7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SCRUM FRAME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0DC7E7-DE0A-46D6-A054-8E6D705B2029}"/>
              </a:ext>
            </a:extLst>
          </p:cNvPr>
          <p:cNvGrpSpPr/>
          <p:nvPr/>
        </p:nvGrpSpPr>
        <p:grpSpPr>
          <a:xfrm>
            <a:off x="1281906" y="3803690"/>
            <a:ext cx="9628188" cy="665863"/>
            <a:chOff x="1270000" y="4006890"/>
            <a:chExt cx="9628188" cy="66586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4BD6E83-EF83-41EE-B61E-A5661DF00A5C}"/>
                </a:ext>
              </a:extLst>
            </p:cNvPr>
            <p:cNvSpPr/>
            <p:nvPr/>
          </p:nvSpPr>
          <p:spPr>
            <a:xfrm>
              <a:off x="1270000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3CB4FE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ROLES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670EE00-5FCA-420C-A91D-AFCF5C913DEF}"/>
                </a:ext>
              </a:extLst>
            </p:cNvPr>
            <p:cNvSpPr/>
            <p:nvPr/>
          </p:nvSpPr>
          <p:spPr>
            <a:xfrm>
              <a:off x="4750594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C897F1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EVENTS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48B225A6-A161-4461-8064-8CB82E96BA71}"/>
                </a:ext>
              </a:extLst>
            </p:cNvPr>
            <p:cNvSpPr/>
            <p:nvPr/>
          </p:nvSpPr>
          <p:spPr>
            <a:xfrm>
              <a:off x="8231188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chemeClr val="accent6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ARTEFACTS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Graphic 28">
            <a:extLst>
              <a:ext uri="{FF2B5EF4-FFF2-40B4-BE49-F238E27FC236}">
                <a16:creationId xmlns:a16="http://schemas.microsoft.com/office/drawing/2014/main" id="{BB56A6C0-DF52-40BD-BBE3-C896AC483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27" y="4638674"/>
            <a:ext cx="1248312" cy="144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82E8996-67A3-4D66-B461-71183E4576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2404" y="4638674"/>
            <a:ext cx="1248312" cy="144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66B5BAB-B408-48C9-B203-6DBC823EF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641F8D07-ADBA-4144-A415-387222E63A32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97185C-3818-4A4C-9511-983235F9A6A8}"/>
              </a:ext>
            </a:extLst>
          </p:cNvPr>
          <p:cNvGrpSpPr/>
          <p:nvPr/>
        </p:nvGrpSpPr>
        <p:grpSpPr>
          <a:xfrm>
            <a:off x="1800737" y="4538159"/>
            <a:ext cx="1629338" cy="1641030"/>
            <a:chOff x="729814" y="1006143"/>
            <a:chExt cx="1629338" cy="164103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E133F7-EF41-4E2C-8CEF-D483AC7AB904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9812AED9-555C-4FD8-BD9C-C7033AEF6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FA1E012B-0BBF-4243-B10A-101830507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32B83C2-1388-47A3-BC20-EA79A2987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173B465-16E8-4EDF-BD8E-61985E173A86}"/>
              </a:ext>
            </a:extLst>
          </p:cNvPr>
          <p:cNvSpPr/>
          <p:nvPr/>
        </p:nvSpPr>
        <p:spPr>
          <a:xfrm>
            <a:off x="355565" y="3099751"/>
            <a:ext cx="11480836" cy="6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Scrum consists of  3 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E51C35-CF9F-4DAF-A875-2A36B2B5E8FA}"/>
              </a:ext>
            </a:extLst>
          </p:cNvPr>
          <p:cNvSpPr/>
          <p:nvPr/>
        </p:nvSpPr>
        <p:spPr>
          <a:xfrm>
            <a:off x="355565" y="6213051"/>
            <a:ext cx="11480836" cy="6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items are bound by the rules      of Scrum.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F2DCBE-20D5-401E-9D14-72C99C5B722D}"/>
              </a:ext>
            </a:extLst>
          </p:cNvPr>
          <p:cNvSpPr/>
          <p:nvPr/>
        </p:nvSpPr>
        <p:spPr>
          <a:xfrm>
            <a:off x="7164805" y="3275869"/>
            <a:ext cx="300790" cy="3007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68DE81C-12E7-49F7-89E8-4376222D6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9237" y="6369464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318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DONE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87C2F9-FBE0-4822-A5A2-AF7DC387E44D}"/>
              </a:ext>
            </a:extLst>
          </p:cNvPr>
          <p:cNvSpPr/>
          <p:nvPr/>
        </p:nvSpPr>
        <p:spPr>
          <a:xfrm>
            <a:off x="355564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Definition of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 is used to assess when work is complete on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Increment     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When the definition of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is not a standard in the development organization, the Dev. Team of the Scrum Team must define what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is.</a:t>
            </a: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Scrum Teams working on the same Product can only have one definition of ‘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     and have to define it together.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A809DA5-4DAC-4C88-8678-9AF7F0AC32E0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CFAF887B-E763-406A-9D93-62C9949EE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5564" y="1081598"/>
            <a:ext cx="1248312" cy="144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4F2F359-3628-4D23-8B71-978E86573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20690" y="3104560"/>
            <a:ext cx="312078" cy="36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65BBF144-73A3-42BD-9F7F-31C7AAACE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55725" y="3375340"/>
            <a:ext cx="312078" cy="36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3C3FF274-3F27-4E06-86CB-31F332058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90250" y="3103620"/>
            <a:ext cx="312078" cy="36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0D56C44-F449-4FD2-B139-89375E32B8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1795" y="1377618"/>
            <a:ext cx="1248312" cy="1440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FC36D29-E7FF-4D66-B535-028CF03F8D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79625" y="3675517"/>
            <a:ext cx="312078" cy="360000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AFB5B242-4A54-48E9-A120-8DB4463EF4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91321" y="3944354"/>
            <a:ext cx="312078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6" y="1277948"/>
            <a:ext cx="12191988" cy="52327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5" name="Graphic 184">
            <a:extLst>
              <a:ext uri="{FF2B5EF4-FFF2-40B4-BE49-F238E27FC236}">
                <a16:creationId xmlns:a16="http://schemas.microsoft.com/office/drawing/2014/main" id="{1C616DE9-A9AB-4BFE-A6D4-5BCE552B4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6377" y="1476466"/>
            <a:ext cx="9379215" cy="383304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94309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SPRINT REPRESENTATION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F0FA1956-C802-4C48-9F15-9B4451CFC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17423" y="5721604"/>
            <a:ext cx="624156" cy="720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CC8E918-2744-4A8E-AE5F-4F5DA50FB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976368" y="5721604"/>
            <a:ext cx="624156" cy="720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067822B0-B5AB-41FB-91EF-9024EFC44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6804" y="4786919"/>
            <a:ext cx="624156" cy="72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0A15388B-3C80-4A48-A1AD-041A7AF5C5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11040" y="4784249"/>
            <a:ext cx="624156" cy="72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262BE57F-4C98-4621-A62F-62FF3E3981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73470" y="3988402"/>
            <a:ext cx="624156" cy="72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D130D94-9035-4C2B-AD07-8F6C30AAF6A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670401" y="5721604"/>
            <a:ext cx="624156" cy="72000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64EF21E-FA09-4A5B-93E2-A0D07640BF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973689" y="5721604"/>
            <a:ext cx="624156" cy="720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F42289F-D221-469E-A496-71A139EDD5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100898" y="2712664"/>
            <a:ext cx="624156" cy="72000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392299CB-1785-4494-9E73-D5AEDF4A131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525209" y="3042921"/>
            <a:ext cx="624156" cy="720000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376B6B6D-04CD-43D8-ADD8-A4CCC68BE5AA}"/>
              </a:ext>
            </a:extLst>
          </p:cNvPr>
          <p:cNvSpPr/>
          <p:nvPr/>
        </p:nvSpPr>
        <p:spPr>
          <a:xfrm>
            <a:off x="2884324" y="4996307"/>
            <a:ext cx="300790" cy="3007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6187458-242A-40B1-BAE2-D401D179FF11}"/>
              </a:ext>
            </a:extLst>
          </p:cNvPr>
          <p:cNvSpPr/>
          <p:nvPr/>
        </p:nvSpPr>
        <p:spPr>
          <a:xfrm>
            <a:off x="1626895" y="4996307"/>
            <a:ext cx="300790" cy="3007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B985E84-8EE3-4CE7-A8BA-2D47CD802EFE}"/>
              </a:ext>
            </a:extLst>
          </p:cNvPr>
          <p:cNvSpPr/>
          <p:nvPr/>
        </p:nvSpPr>
        <p:spPr>
          <a:xfrm>
            <a:off x="4138051" y="4996307"/>
            <a:ext cx="300790" cy="3007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5878896-A404-448E-ACB4-FEF02001B6C8}"/>
              </a:ext>
            </a:extLst>
          </p:cNvPr>
          <p:cNvSpPr/>
          <p:nvPr/>
        </p:nvSpPr>
        <p:spPr>
          <a:xfrm>
            <a:off x="7333027" y="4199097"/>
            <a:ext cx="300790" cy="3007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870AB9C-8F33-4E05-BE27-C0B00902B0C1}"/>
              </a:ext>
            </a:extLst>
          </p:cNvPr>
          <p:cNvSpPr/>
          <p:nvPr/>
        </p:nvSpPr>
        <p:spPr>
          <a:xfrm>
            <a:off x="7543381" y="3252526"/>
            <a:ext cx="300790" cy="3007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6531B7A-2F0C-4625-A039-FA6BD3D1DFAE}"/>
              </a:ext>
            </a:extLst>
          </p:cNvPr>
          <p:cNvSpPr/>
          <p:nvPr/>
        </p:nvSpPr>
        <p:spPr>
          <a:xfrm>
            <a:off x="8837287" y="4996307"/>
            <a:ext cx="300790" cy="3007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B5C5BAE-DFE0-4BDD-80B4-C1A3F84FF927}"/>
              </a:ext>
            </a:extLst>
          </p:cNvPr>
          <p:cNvSpPr/>
          <p:nvPr/>
        </p:nvSpPr>
        <p:spPr>
          <a:xfrm>
            <a:off x="7132866" y="4996307"/>
            <a:ext cx="300790" cy="3007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BE9766D-48D6-4DD0-8318-74329A13B920}"/>
              </a:ext>
            </a:extLst>
          </p:cNvPr>
          <p:cNvSpPr/>
          <p:nvPr/>
        </p:nvSpPr>
        <p:spPr>
          <a:xfrm>
            <a:off x="10243689" y="4996307"/>
            <a:ext cx="300790" cy="3007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C4372C-EC99-4FDE-8EC3-0F6FB4208735}"/>
              </a:ext>
            </a:extLst>
          </p:cNvPr>
          <p:cNvCxnSpPr>
            <a:cxnSpLocks/>
            <a:stCxn id="57" idx="2"/>
            <a:endCxn id="28" idx="3"/>
          </p:cNvCxnSpPr>
          <p:nvPr/>
        </p:nvCxnSpPr>
        <p:spPr>
          <a:xfrm flipH="1">
            <a:off x="980960" y="5146702"/>
            <a:ext cx="645935" cy="217"/>
          </a:xfrm>
          <a:prstGeom prst="line">
            <a:avLst/>
          </a:prstGeom>
          <a:ln w="28575">
            <a:solidFill>
              <a:srgbClr val="EEB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E0A3827-8C7F-4EC1-AFC0-4433FD21B3A9}"/>
              </a:ext>
            </a:extLst>
          </p:cNvPr>
          <p:cNvCxnSpPr>
            <a:cxnSpLocks/>
            <a:stCxn id="56" idx="4"/>
            <a:endCxn id="26" idx="0"/>
          </p:cNvCxnSpPr>
          <p:nvPr/>
        </p:nvCxnSpPr>
        <p:spPr>
          <a:xfrm flipH="1">
            <a:off x="3029501" y="5297097"/>
            <a:ext cx="5218" cy="424507"/>
          </a:xfrm>
          <a:prstGeom prst="line">
            <a:avLst/>
          </a:prstGeom>
          <a:ln w="28575">
            <a:solidFill>
              <a:srgbClr val="EEB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2866253-2ED2-41BA-A741-6DE5D68859B5}"/>
              </a:ext>
            </a:extLst>
          </p:cNvPr>
          <p:cNvCxnSpPr>
            <a:cxnSpLocks/>
            <a:stCxn id="58" idx="4"/>
            <a:endCxn id="27" idx="0"/>
          </p:cNvCxnSpPr>
          <p:nvPr/>
        </p:nvCxnSpPr>
        <p:spPr>
          <a:xfrm>
            <a:off x="4288446" y="5297097"/>
            <a:ext cx="0" cy="424507"/>
          </a:xfrm>
          <a:prstGeom prst="line">
            <a:avLst/>
          </a:prstGeom>
          <a:ln w="28575">
            <a:solidFill>
              <a:srgbClr val="EEB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78D6E6F-3587-4DAA-9AD2-028B3ACF53D6}"/>
              </a:ext>
            </a:extLst>
          </p:cNvPr>
          <p:cNvCxnSpPr>
            <a:cxnSpLocks/>
            <a:stCxn id="59" idx="6"/>
            <a:endCxn id="30" idx="1"/>
          </p:cNvCxnSpPr>
          <p:nvPr/>
        </p:nvCxnSpPr>
        <p:spPr>
          <a:xfrm flipV="1">
            <a:off x="7633817" y="4348402"/>
            <a:ext cx="639653" cy="1090"/>
          </a:xfrm>
          <a:prstGeom prst="line">
            <a:avLst/>
          </a:prstGeom>
          <a:ln w="28575">
            <a:solidFill>
              <a:srgbClr val="EEB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F2E9BF7-0F46-4FE7-9E2A-01768DA79A3D}"/>
              </a:ext>
            </a:extLst>
          </p:cNvPr>
          <p:cNvCxnSpPr>
            <a:cxnSpLocks/>
            <a:stCxn id="60" idx="6"/>
            <a:endCxn id="39" idx="1"/>
          </p:cNvCxnSpPr>
          <p:nvPr/>
        </p:nvCxnSpPr>
        <p:spPr>
          <a:xfrm>
            <a:off x="7844171" y="3402921"/>
            <a:ext cx="681038" cy="0"/>
          </a:xfrm>
          <a:prstGeom prst="line">
            <a:avLst/>
          </a:prstGeom>
          <a:ln w="28575">
            <a:solidFill>
              <a:srgbClr val="EEB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305281C-8B67-43F3-A2AB-8BBD203DA15C}"/>
              </a:ext>
            </a:extLst>
          </p:cNvPr>
          <p:cNvCxnSpPr>
            <a:cxnSpLocks/>
            <a:stCxn id="61" idx="2"/>
            <a:endCxn id="37" idx="3"/>
          </p:cNvCxnSpPr>
          <p:nvPr/>
        </p:nvCxnSpPr>
        <p:spPr>
          <a:xfrm flipH="1">
            <a:off x="3725054" y="3072664"/>
            <a:ext cx="681506" cy="0"/>
          </a:xfrm>
          <a:prstGeom prst="line">
            <a:avLst/>
          </a:prstGeom>
          <a:ln w="28575">
            <a:solidFill>
              <a:srgbClr val="EEB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C2ECFED-95C8-4544-901D-F18AFF13E14D}"/>
              </a:ext>
            </a:extLst>
          </p:cNvPr>
          <p:cNvCxnSpPr>
            <a:cxnSpLocks/>
            <a:stCxn id="29" idx="1"/>
            <a:endCxn id="64" idx="6"/>
          </p:cNvCxnSpPr>
          <p:nvPr/>
        </p:nvCxnSpPr>
        <p:spPr>
          <a:xfrm flipH="1">
            <a:off x="10544479" y="5144249"/>
            <a:ext cx="666561" cy="2453"/>
          </a:xfrm>
          <a:prstGeom prst="line">
            <a:avLst/>
          </a:prstGeom>
          <a:ln w="28575">
            <a:solidFill>
              <a:srgbClr val="EEB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BACB854-3CD9-47FE-85FF-8AD6A05B003C}"/>
              </a:ext>
            </a:extLst>
          </p:cNvPr>
          <p:cNvCxnSpPr>
            <a:cxnSpLocks/>
            <a:stCxn id="63" idx="4"/>
            <a:endCxn id="34" idx="0"/>
          </p:cNvCxnSpPr>
          <p:nvPr/>
        </p:nvCxnSpPr>
        <p:spPr>
          <a:xfrm>
            <a:off x="7283261" y="5297097"/>
            <a:ext cx="2506" cy="424507"/>
          </a:xfrm>
          <a:prstGeom prst="line">
            <a:avLst/>
          </a:prstGeom>
          <a:ln w="28575">
            <a:solidFill>
              <a:srgbClr val="EEB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55FD459-AC8E-4FB2-927E-B4403B02A921}"/>
              </a:ext>
            </a:extLst>
          </p:cNvPr>
          <p:cNvCxnSpPr>
            <a:cxnSpLocks/>
            <a:stCxn id="62" idx="4"/>
            <a:endCxn id="31" idx="0"/>
          </p:cNvCxnSpPr>
          <p:nvPr/>
        </p:nvCxnSpPr>
        <p:spPr>
          <a:xfrm flipH="1">
            <a:off x="8982479" y="5297097"/>
            <a:ext cx="5203" cy="424507"/>
          </a:xfrm>
          <a:prstGeom prst="line">
            <a:avLst/>
          </a:prstGeom>
          <a:ln w="28575">
            <a:solidFill>
              <a:srgbClr val="EEBF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90190AE-2C4D-4398-A6F2-CBB4ADF33B47}"/>
              </a:ext>
            </a:extLst>
          </p:cNvPr>
          <p:cNvGrpSpPr/>
          <p:nvPr/>
        </p:nvGrpSpPr>
        <p:grpSpPr>
          <a:xfrm>
            <a:off x="9162499" y="5511246"/>
            <a:ext cx="643603" cy="648221"/>
            <a:chOff x="729814" y="1006143"/>
            <a:chExt cx="1629338" cy="1641030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C722AB14-7025-44BD-97E4-7CE73C0110AE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133" name="Graphic 132">
                <a:extLst>
                  <a:ext uri="{FF2B5EF4-FFF2-40B4-BE49-F238E27FC236}">
                    <a16:creationId xmlns:a16="http://schemas.microsoft.com/office/drawing/2014/main" id="{AB6B2306-E495-4B96-8F14-9AEDDF6EF2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134" name="Graphic 133">
                <a:extLst>
                  <a:ext uri="{FF2B5EF4-FFF2-40B4-BE49-F238E27FC236}">
                    <a16:creationId xmlns:a16="http://schemas.microsoft.com/office/drawing/2014/main" id="{AC274324-A7CC-4908-8ECE-7F6BA8B61F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131" name="Graphic 130">
              <a:extLst>
                <a:ext uri="{FF2B5EF4-FFF2-40B4-BE49-F238E27FC236}">
                  <a16:creationId xmlns:a16="http://schemas.microsoft.com/office/drawing/2014/main" id="{808A6E99-1027-4888-934B-08817782EB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4280084-CED4-42AB-BF54-1C4A9CC38583}"/>
              </a:ext>
            </a:extLst>
          </p:cNvPr>
          <p:cNvGrpSpPr/>
          <p:nvPr/>
        </p:nvGrpSpPr>
        <p:grpSpPr>
          <a:xfrm>
            <a:off x="7465559" y="5511246"/>
            <a:ext cx="799712" cy="650234"/>
            <a:chOff x="729814" y="1006143"/>
            <a:chExt cx="2024543" cy="1646127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09D2C2CD-01B0-445B-8D65-309D3E40AD68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139" name="Graphic 138">
                <a:extLst>
                  <a:ext uri="{FF2B5EF4-FFF2-40B4-BE49-F238E27FC236}">
                    <a16:creationId xmlns:a16="http://schemas.microsoft.com/office/drawing/2014/main" id="{C6FAE3FD-D2F9-4759-8FBD-E203C61059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140" name="Graphic 139">
                <a:extLst>
                  <a:ext uri="{FF2B5EF4-FFF2-40B4-BE49-F238E27FC236}">
                    <a16:creationId xmlns:a16="http://schemas.microsoft.com/office/drawing/2014/main" id="{2BD75553-53BE-4A6B-9BB4-409C78B45E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137" name="Graphic 136">
              <a:extLst>
                <a:ext uri="{FF2B5EF4-FFF2-40B4-BE49-F238E27FC236}">
                  <a16:creationId xmlns:a16="http://schemas.microsoft.com/office/drawing/2014/main" id="{986035F4-F108-4D07-9551-36F1251C3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  <p:pic>
          <p:nvPicPr>
            <p:cNvPr id="138" name="Graphic 137">
              <a:extLst>
                <a:ext uri="{FF2B5EF4-FFF2-40B4-BE49-F238E27FC236}">
                  <a16:creationId xmlns:a16="http://schemas.microsoft.com/office/drawing/2014/main" id="{7A4671F9-1515-4009-9C9C-325BF9D72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920663" y="1691070"/>
              <a:ext cx="833694" cy="96120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BA2727E-F72F-4F3C-86DF-3A6CA7A15B3F}"/>
              </a:ext>
            </a:extLst>
          </p:cNvPr>
          <p:cNvGrpSpPr/>
          <p:nvPr/>
        </p:nvGrpSpPr>
        <p:grpSpPr>
          <a:xfrm>
            <a:off x="4463606" y="5511246"/>
            <a:ext cx="643603" cy="648221"/>
            <a:chOff x="729814" y="1006143"/>
            <a:chExt cx="1629338" cy="1641030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847DB64-61E7-4EEC-9D81-B2C597555922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145" name="Graphic 144">
                <a:extLst>
                  <a:ext uri="{FF2B5EF4-FFF2-40B4-BE49-F238E27FC236}">
                    <a16:creationId xmlns:a16="http://schemas.microsoft.com/office/drawing/2014/main" id="{630070FE-09C3-419E-9260-8AA551526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146" name="Graphic 145">
                <a:extLst>
                  <a:ext uri="{FF2B5EF4-FFF2-40B4-BE49-F238E27FC236}">
                    <a16:creationId xmlns:a16="http://schemas.microsoft.com/office/drawing/2014/main" id="{3FBE74E0-E4DF-40D9-B70D-685D84C075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143" name="Graphic 142">
              <a:extLst>
                <a:ext uri="{FF2B5EF4-FFF2-40B4-BE49-F238E27FC236}">
                  <a16:creationId xmlns:a16="http://schemas.microsoft.com/office/drawing/2014/main" id="{7AAE8032-B13F-4083-8BE9-E4248827E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</p:grpSp>
      <p:pic>
        <p:nvPicPr>
          <p:cNvPr id="151" name="Graphic 150">
            <a:extLst>
              <a:ext uri="{FF2B5EF4-FFF2-40B4-BE49-F238E27FC236}">
                <a16:creationId xmlns:a16="http://schemas.microsoft.com/office/drawing/2014/main" id="{34152909-0410-41AC-8EF6-23BCCB4CE27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742824" y="2601853"/>
            <a:ext cx="328831" cy="379325"/>
          </a:xfrm>
          <a:prstGeom prst="rect">
            <a:avLst/>
          </a:prstGeom>
        </p:spPr>
      </p:pic>
      <p:pic>
        <p:nvPicPr>
          <p:cNvPr id="225" name="Graphic 224">
            <a:extLst>
              <a:ext uri="{FF2B5EF4-FFF2-40B4-BE49-F238E27FC236}">
                <a16:creationId xmlns:a16="http://schemas.microsoft.com/office/drawing/2014/main" id="{6FC58B54-0C3E-427A-B82C-F429B0D8F7A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3589" y="4672071"/>
            <a:ext cx="328831" cy="3793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8CC2F1B-5421-47B5-AE7B-FF29969BCEC9}"/>
              </a:ext>
            </a:extLst>
          </p:cNvPr>
          <p:cNvGrpSpPr/>
          <p:nvPr/>
        </p:nvGrpSpPr>
        <p:grpSpPr>
          <a:xfrm>
            <a:off x="3209293" y="5511245"/>
            <a:ext cx="643603" cy="648222"/>
            <a:chOff x="3209293" y="5327590"/>
            <a:chExt cx="643603" cy="648222"/>
          </a:xfrm>
        </p:grpSpPr>
        <p:pic>
          <p:nvPicPr>
            <p:cNvPr id="156" name="Graphic 155">
              <a:extLst>
                <a:ext uri="{FF2B5EF4-FFF2-40B4-BE49-F238E27FC236}">
                  <a16:creationId xmlns:a16="http://schemas.microsoft.com/office/drawing/2014/main" id="{BDED3629-F602-4118-A268-7AE0CC265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524065" y="5327590"/>
              <a:ext cx="328831" cy="379325"/>
            </a:xfrm>
            <a:prstGeom prst="rect">
              <a:avLst/>
            </a:prstGeom>
          </p:spPr>
        </p:pic>
        <p:pic>
          <p:nvPicPr>
            <p:cNvPr id="157" name="Graphic 156">
              <a:extLst>
                <a:ext uri="{FF2B5EF4-FFF2-40B4-BE49-F238E27FC236}">
                  <a16:creationId xmlns:a16="http://schemas.microsoft.com/office/drawing/2014/main" id="{7D975FFA-54C8-4164-A206-F929262D9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209293" y="5327590"/>
              <a:ext cx="328831" cy="379325"/>
            </a:xfrm>
            <a:prstGeom prst="rect">
              <a:avLst/>
            </a:prstGeom>
          </p:spPr>
        </p:pic>
        <p:pic>
          <p:nvPicPr>
            <p:cNvPr id="155" name="Graphic 154">
              <a:extLst>
                <a:ext uri="{FF2B5EF4-FFF2-40B4-BE49-F238E27FC236}">
                  <a16:creationId xmlns:a16="http://schemas.microsoft.com/office/drawing/2014/main" id="{26DD4224-FD5B-4E01-A7D4-00C657527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367956" y="5596881"/>
              <a:ext cx="328489" cy="378931"/>
            </a:xfrm>
            <a:prstGeom prst="rect">
              <a:avLst/>
            </a:prstGeom>
          </p:spPr>
        </p:pic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7B043464-B41B-4C49-BE2E-DC1F8FF2698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927075" y="3861978"/>
            <a:ext cx="328831" cy="379325"/>
          </a:xfrm>
          <a:prstGeom prst="rect">
            <a:avLst/>
          </a:prstGeom>
        </p:spPr>
      </p:pic>
      <p:pic>
        <p:nvPicPr>
          <p:cNvPr id="160" name="Graphic 159">
            <a:extLst>
              <a:ext uri="{FF2B5EF4-FFF2-40B4-BE49-F238E27FC236}">
                <a16:creationId xmlns:a16="http://schemas.microsoft.com/office/drawing/2014/main" id="{0C0C2399-C0C1-4E11-8688-68816DF75A5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175014" y="2922326"/>
            <a:ext cx="328831" cy="379325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50A23D6C-B6C7-4E0A-86BF-EED2EA8DAC04}"/>
              </a:ext>
            </a:extLst>
          </p:cNvPr>
          <p:cNvSpPr/>
          <p:nvPr/>
        </p:nvSpPr>
        <p:spPr>
          <a:xfrm>
            <a:off x="4406560" y="2922269"/>
            <a:ext cx="300790" cy="30079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4" name="Isosceles Triangle 223">
            <a:extLst>
              <a:ext uri="{FF2B5EF4-FFF2-40B4-BE49-F238E27FC236}">
                <a16:creationId xmlns:a16="http://schemas.microsoft.com/office/drawing/2014/main" id="{BB526C85-0AB6-4133-84B8-F74367D7A297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39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4919D3-95A5-4EFD-95A9-274732EBFA29}"/>
              </a:ext>
            </a:extLst>
          </p:cNvPr>
          <p:cNvSpPr/>
          <p:nvPr/>
        </p:nvSpPr>
        <p:spPr>
          <a:xfrm>
            <a:off x="355565" y="3099751"/>
            <a:ext cx="11480836" cy="3535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t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(n): a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within which people can address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adaptive problems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while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productively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creatively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possible value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0ECC4A-373F-4D7B-8E43-526F93B5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D3CFE5B-BEAC-48EA-B168-6D0D992FC26C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918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0ECC4A-373F-4D7B-8E43-526F93B5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20235-CF99-4863-9FCD-887520900523}"/>
              </a:ext>
            </a:extLst>
          </p:cNvPr>
          <p:cNvGrpSpPr/>
          <p:nvPr/>
        </p:nvGrpSpPr>
        <p:grpSpPr>
          <a:xfrm>
            <a:off x="1281906" y="3803690"/>
            <a:ext cx="9628188" cy="665863"/>
            <a:chOff x="1270000" y="4006890"/>
            <a:chExt cx="9628188" cy="6658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4D01980-A008-4175-BAF1-5298D9B3C114}"/>
                </a:ext>
              </a:extLst>
            </p:cNvPr>
            <p:cNvSpPr/>
            <p:nvPr/>
          </p:nvSpPr>
          <p:spPr>
            <a:xfrm>
              <a:off x="1270000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LIGHTWEIGHT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C7971EB-4E22-4083-A183-04678A318875}"/>
                </a:ext>
              </a:extLst>
            </p:cNvPr>
            <p:cNvSpPr/>
            <p:nvPr/>
          </p:nvSpPr>
          <p:spPr>
            <a:xfrm>
              <a:off x="4750594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SIMPLE TO UNDERSTAND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26D3EB3-7301-48DC-AFE4-C3872C17AA55}"/>
                </a:ext>
              </a:extLst>
            </p:cNvPr>
            <p:cNvSpPr/>
            <p:nvPr/>
          </p:nvSpPr>
          <p:spPr>
            <a:xfrm>
              <a:off x="8231188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60C0D9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DIFFICULT TO MASTER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C6E105-2862-4FF6-B6C5-662FBA0B89F5}"/>
              </a:ext>
            </a:extLst>
          </p:cNvPr>
          <p:cNvSpPr/>
          <p:nvPr/>
        </p:nvSpPr>
        <p:spPr>
          <a:xfrm>
            <a:off x="355565" y="3099751"/>
            <a:ext cx="11480836" cy="6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Is…</a:t>
            </a: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AC75A08-1358-49D6-BEAF-83AB8D65B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250" y="4634198"/>
            <a:ext cx="1248312" cy="14400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FF42179-2741-4736-A791-382D7EEBC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52438" y="4634198"/>
            <a:ext cx="1248312" cy="144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FF0ADAA-2792-460A-B09B-9CEF33AC98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71827" y="4634198"/>
            <a:ext cx="1248312" cy="1440000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3718C58-E3F4-44D4-A629-89617F3C987C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35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0ECC4A-373F-4D7B-8E43-526F93B5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20235-CF99-4863-9FCD-887520900523}"/>
              </a:ext>
            </a:extLst>
          </p:cNvPr>
          <p:cNvGrpSpPr/>
          <p:nvPr/>
        </p:nvGrpSpPr>
        <p:grpSpPr>
          <a:xfrm>
            <a:off x="1281906" y="3803690"/>
            <a:ext cx="9628188" cy="665863"/>
            <a:chOff x="1270000" y="4006890"/>
            <a:chExt cx="9628188" cy="665863"/>
          </a:xfrm>
          <a:solidFill>
            <a:srgbClr val="60C0D9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4D01980-A008-4175-BAF1-5298D9B3C114}"/>
                </a:ext>
              </a:extLst>
            </p:cNvPr>
            <p:cNvSpPr/>
            <p:nvPr/>
          </p:nvSpPr>
          <p:spPr>
            <a:xfrm>
              <a:off x="1270000" y="4006890"/>
              <a:ext cx="2667000" cy="665863"/>
            </a:xfrm>
            <a:prstGeom prst="roundRect">
              <a:avLst>
                <a:gd name="adj" fmla="val 7130"/>
              </a:avLst>
            </a:prstGeom>
            <a:grpFill/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 PROCESS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C7971EB-4E22-4083-A183-04678A318875}"/>
                </a:ext>
              </a:extLst>
            </p:cNvPr>
            <p:cNvSpPr/>
            <p:nvPr/>
          </p:nvSpPr>
          <p:spPr>
            <a:xfrm>
              <a:off x="4750594" y="4006890"/>
              <a:ext cx="2667000" cy="665863"/>
            </a:xfrm>
            <a:prstGeom prst="roundRect">
              <a:avLst>
                <a:gd name="adj" fmla="val 7130"/>
              </a:avLst>
            </a:prstGeom>
            <a:grpFill/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 TECHNIQUE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26D3EB3-7301-48DC-AFE4-C3872C17AA55}"/>
                </a:ext>
              </a:extLst>
            </p:cNvPr>
            <p:cNvSpPr/>
            <p:nvPr/>
          </p:nvSpPr>
          <p:spPr>
            <a:xfrm>
              <a:off x="8231188" y="4006890"/>
              <a:ext cx="2667000" cy="665863"/>
            </a:xfrm>
            <a:prstGeom prst="roundRect">
              <a:avLst>
                <a:gd name="adj" fmla="val 7130"/>
              </a:avLst>
            </a:prstGeom>
            <a:grpFill/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 DEFINITIVE METHOD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17231-4D51-4713-B778-92C70111BE05}"/>
              </a:ext>
            </a:extLst>
          </p:cNvPr>
          <p:cNvSpPr/>
          <p:nvPr/>
        </p:nvSpPr>
        <p:spPr>
          <a:xfrm>
            <a:off x="6019296" y="3248464"/>
            <a:ext cx="413600" cy="355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C6E105-2862-4FF6-B6C5-662FBA0B89F5}"/>
              </a:ext>
            </a:extLst>
          </p:cNvPr>
          <p:cNvSpPr/>
          <p:nvPr/>
        </p:nvSpPr>
        <p:spPr>
          <a:xfrm>
            <a:off x="355565" y="3099751"/>
            <a:ext cx="11480836" cy="6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5C3A30B-03B9-48D1-B46F-61774E5770E6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07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BC977-83A5-4412-A2F0-FD5DE15E042D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7" y="6510663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SCRUM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0ECC4A-373F-4D7B-8E43-526F93B54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8D20235-CF99-4863-9FCD-887520900523}"/>
              </a:ext>
            </a:extLst>
          </p:cNvPr>
          <p:cNvGrpSpPr/>
          <p:nvPr/>
        </p:nvGrpSpPr>
        <p:grpSpPr>
          <a:xfrm>
            <a:off x="1281906" y="3803690"/>
            <a:ext cx="9628188" cy="665863"/>
            <a:chOff x="1270000" y="4006890"/>
            <a:chExt cx="9628188" cy="665863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4D01980-A008-4175-BAF1-5298D9B3C114}"/>
                </a:ext>
              </a:extLst>
            </p:cNvPr>
            <p:cNvSpPr/>
            <p:nvPr/>
          </p:nvSpPr>
          <p:spPr>
            <a:xfrm>
              <a:off x="1270000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FCC63E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THE PRODUCT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C7971EB-4E22-4083-A183-04678A318875}"/>
                </a:ext>
              </a:extLst>
            </p:cNvPr>
            <p:cNvSpPr/>
            <p:nvPr/>
          </p:nvSpPr>
          <p:spPr>
            <a:xfrm>
              <a:off x="4750594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rgbClr val="3CB4FE"/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THE TEAM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26D3EB3-7301-48DC-AFE4-C3872C17AA55}"/>
                </a:ext>
              </a:extLst>
            </p:cNvPr>
            <p:cNvSpPr/>
            <p:nvPr/>
          </p:nvSpPr>
          <p:spPr>
            <a:xfrm>
              <a:off x="8231188" y="4006890"/>
              <a:ext cx="2667000" cy="665863"/>
            </a:xfrm>
            <a:prstGeom prst="roundRect">
              <a:avLst>
                <a:gd name="adj" fmla="val 713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8D8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THE WORKING ENVIRONMENT</a:t>
              </a:r>
              <a:endParaRPr lang="fr-F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DC6E105-2862-4FF6-B6C5-662FBA0B89F5}"/>
              </a:ext>
            </a:extLst>
          </p:cNvPr>
          <p:cNvSpPr/>
          <p:nvPr/>
        </p:nvSpPr>
        <p:spPr>
          <a:xfrm>
            <a:off x="355565" y="3099751"/>
            <a:ext cx="11480836" cy="6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continuously improve: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549FCB1-C2A3-46DC-B9F9-F45BAF521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1250" y="4637759"/>
            <a:ext cx="1248312" cy="1440000"/>
          </a:xfrm>
          <a:prstGeom prst="rect">
            <a:avLst/>
          </a:pr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091A45DA-BD36-43C0-85BC-8DB380E6F3D6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D18350-04CF-4034-ACFD-27D53E3C525F}"/>
              </a:ext>
            </a:extLst>
          </p:cNvPr>
          <p:cNvGrpSpPr/>
          <p:nvPr/>
        </p:nvGrpSpPr>
        <p:grpSpPr>
          <a:xfrm>
            <a:off x="5281331" y="4637759"/>
            <a:ext cx="1629338" cy="1641030"/>
            <a:chOff x="729814" y="1006143"/>
            <a:chExt cx="1629338" cy="164103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620F9CB-139C-4CED-9E1E-4369210B2627}"/>
                </a:ext>
              </a:extLst>
            </p:cNvPr>
            <p:cNvGrpSpPr/>
            <p:nvPr/>
          </p:nvGrpSpPr>
          <p:grpSpPr>
            <a:xfrm>
              <a:off x="729814" y="1006143"/>
              <a:ext cx="1629338" cy="960296"/>
              <a:chOff x="5471827" y="4637758"/>
              <a:chExt cx="2443254" cy="1440000"/>
            </a:xfrm>
          </p:grpSpPr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E5525017-01F0-4539-AA85-90F4B21F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666769" y="4637758"/>
                <a:ext cx="1248312" cy="1440000"/>
              </a:xfrm>
              <a:prstGeom prst="rect">
                <a:avLst/>
              </a:prstGeom>
            </p:spPr>
          </p:pic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655E45D1-1AF3-4614-9D56-65FF0432B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71827" y="4637758"/>
                <a:ext cx="1248312" cy="1440000"/>
              </a:xfrm>
              <a:prstGeom prst="rect">
                <a:avLst/>
              </a:prstGeom>
            </p:spPr>
          </p:pic>
        </p:grp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D69B928-EEDC-4119-9032-6B50576DD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31483" y="1687874"/>
              <a:ext cx="831600" cy="959299"/>
            </a:xfrm>
            <a:prstGeom prst="rect">
              <a:avLst/>
            </a:prstGeom>
          </p:spPr>
        </p:pic>
      </p:grpSp>
      <p:pic>
        <p:nvPicPr>
          <p:cNvPr id="2" name="Graphic 1">
            <a:extLst>
              <a:ext uri="{FF2B5EF4-FFF2-40B4-BE49-F238E27FC236}">
                <a16:creationId xmlns:a16="http://schemas.microsoft.com/office/drawing/2014/main" id="{3CEBEB24-AD91-49C9-A397-B45D3C3870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58038" y="4637759"/>
            <a:ext cx="124831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19DA96F-333B-419A-8D96-8744F039D60F}"/>
              </a:ext>
            </a:extLst>
          </p:cNvPr>
          <p:cNvSpPr/>
          <p:nvPr/>
        </p:nvSpPr>
        <p:spPr>
          <a:xfrm>
            <a:off x="-2" y="6508647"/>
            <a:ext cx="12191988" cy="3617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F0E2806-6CC3-4470-A706-7F4ED4CC3FBB}"/>
              </a:ext>
            </a:extLst>
          </p:cNvPr>
          <p:cNvSpPr/>
          <p:nvPr/>
        </p:nvSpPr>
        <p:spPr>
          <a:xfrm rot="10800000">
            <a:off x="6144" y="6507177"/>
            <a:ext cx="12191991" cy="347337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7D8178-B7DD-49C3-BB0C-D608A8608ACF}"/>
              </a:ext>
            </a:extLst>
          </p:cNvPr>
          <p:cNvSpPr/>
          <p:nvPr/>
        </p:nvSpPr>
        <p:spPr>
          <a:xfrm>
            <a:off x="-2" y="2975267"/>
            <a:ext cx="12191988" cy="35353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2A017A-C352-4ED3-BF23-CD0D57FA6D00}"/>
              </a:ext>
            </a:extLst>
          </p:cNvPr>
          <p:cNvSpPr/>
          <p:nvPr/>
        </p:nvSpPr>
        <p:spPr>
          <a:xfrm rot="5400000">
            <a:off x="5911496" y="-4999419"/>
            <a:ext cx="369013" cy="121919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E95E-F8F1-4445-8AE1-87122A00C577}"/>
              </a:ext>
            </a:extLst>
          </p:cNvPr>
          <p:cNvSpPr/>
          <p:nvPr/>
        </p:nvSpPr>
        <p:spPr>
          <a:xfrm>
            <a:off x="-9" y="2638856"/>
            <a:ext cx="12191999" cy="336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FA788D-60DC-4DF2-838A-49E2F6DC6516}"/>
              </a:ext>
            </a:extLst>
          </p:cNvPr>
          <p:cNvSpPr/>
          <p:nvPr/>
        </p:nvSpPr>
        <p:spPr>
          <a:xfrm>
            <a:off x="0" y="1279959"/>
            <a:ext cx="12191999" cy="13588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35C477-1DA9-4F84-BF24-112FA1AC1CC9}"/>
              </a:ext>
            </a:extLst>
          </p:cNvPr>
          <p:cNvSpPr/>
          <p:nvPr/>
        </p:nvSpPr>
        <p:spPr>
          <a:xfrm>
            <a:off x="12" y="-5897"/>
            <a:ext cx="12191988" cy="9494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endParaRPr lang="fr-F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D9E243F6-A29E-4E19-83F5-145ADFE39DA0}"/>
              </a:ext>
            </a:extLst>
          </p:cNvPr>
          <p:cNvSpPr/>
          <p:nvPr/>
        </p:nvSpPr>
        <p:spPr>
          <a:xfrm rot="10800000">
            <a:off x="7" y="2638123"/>
            <a:ext cx="12191991" cy="347337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597BA7-C2EB-4D36-AE25-E8F5882D995D}"/>
              </a:ext>
            </a:extLst>
          </p:cNvPr>
          <p:cNvSpPr/>
          <p:nvPr/>
        </p:nvSpPr>
        <p:spPr>
          <a:xfrm>
            <a:off x="355570" y="0"/>
            <a:ext cx="11480830" cy="127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ESSENCE OF SCRUM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A0ECC4A-373F-4D7B-8E43-526F93B54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1827" y="1367061"/>
            <a:ext cx="1248312" cy="1440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C7971EB-4E22-4083-A183-04678A318875}"/>
              </a:ext>
            </a:extLst>
          </p:cNvPr>
          <p:cNvSpPr/>
          <p:nvPr/>
        </p:nvSpPr>
        <p:spPr>
          <a:xfrm>
            <a:off x="355565" y="3803690"/>
            <a:ext cx="2664639" cy="665863"/>
          </a:xfrm>
          <a:prstGeom prst="roundRect">
            <a:avLst>
              <a:gd name="adj" fmla="val 7130"/>
            </a:avLst>
          </a:prstGeom>
          <a:solidFill>
            <a:srgbClr val="FCC63E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PRODUCT OWNER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C6E105-2862-4FF6-B6C5-662FBA0B89F5}"/>
              </a:ext>
            </a:extLst>
          </p:cNvPr>
          <p:cNvSpPr/>
          <p:nvPr/>
        </p:nvSpPr>
        <p:spPr>
          <a:xfrm>
            <a:off x="355565" y="3099751"/>
            <a:ext cx="11480836" cy="65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9000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 team of people: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2D9AF27-8168-4853-8D6D-10BA9AD7AD04}"/>
              </a:ext>
            </a:extLst>
          </p:cNvPr>
          <p:cNvSpPr/>
          <p:nvPr/>
        </p:nvSpPr>
        <p:spPr>
          <a:xfrm>
            <a:off x="3800707" y="3803690"/>
            <a:ext cx="2667012" cy="665863"/>
          </a:xfrm>
          <a:prstGeom prst="roundRect">
            <a:avLst>
              <a:gd name="adj" fmla="val 7130"/>
            </a:avLst>
          </a:prstGeom>
          <a:solidFill>
            <a:srgbClr val="60C0D9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SCRUM MASTER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8278BFC-D19F-4A32-98BA-246811AECDCC}"/>
              </a:ext>
            </a:extLst>
          </p:cNvPr>
          <p:cNvSpPr/>
          <p:nvPr/>
        </p:nvSpPr>
        <p:spPr>
          <a:xfrm>
            <a:off x="8058371" y="3803690"/>
            <a:ext cx="2667000" cy="665863"/>
          </a:xfrm>
          <a:prstGeom prst="roundRect">
            <a:avLst>
              <a:gd name="adj" fmla="val 7130"/>
            </a:avLst>
          </a:prstGeom>
          <a:solidFill>
            <a:srgbClr val="2F5597"/>
          </a:solidFill>
          <a:ln w="28575">
            <a:solidFill>
              <a:srgbClr val="8D8D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3 - 9 DEVELOPERS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8A0097-A6B3-43CD-BDCD-E2F91F652263}"/>
              </a:ext>
            </a:extLst>
          </p:cNvPr>
          <p:cNvGrpSpPr/>
          <p:nvPr/>
        </p:nvGrpSpPr>
        <p:grpSpPr>
          <a:xfrm>
            <a:off x="1029047" y="4635662"/>
            <a:ext cx="1332334" cy="1790538"/>
            <a:chOff x="876516" y="4635662"/>
            <a:chExt cx="1866069" cy="2507830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C6C9A37-E6F1-4BB6-8CD7-AEF0B37D6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6516" y="4635662"/>
              <a:ext cx="1246124" cy="1440000"/>
            </a:xfrm>
            <a:prstGeom prst="rect">
              <a:avLst/>
            </a:prstGeom>
          </p:spPr>
        </p:pic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6DBF9D2-929F-407B-B96E-0B756064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94274" y="5703492"/>
              <a:ext cx="1248311" cy="1440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1D620E-AAB9-4482-A126-545D0EC57F7A}"/>
              </a:ext>
            </a:extLst>
          </p:cNvPr>
          <p:cNvGrpSpPr/>
          <p:nvPr/>
        </p:nvGrpSpPr>
        <p:grpSpPr>
          <a:xfrm>
            <a:off x="4465069" y="4635662"/>
            <a:ext cx="1338265" cy="1790538"/>
            <a:chOff x="2887793" y="4635662"/>
            <a:chExt cx="1874377" cy="2507830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C3BF1E0-77DE-4F9D-B1D9-7C3FD979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87793" y="4635662"/>
              <a:ext cx="1246334" cy="1440000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C339C10-673A-4FBA-83E8-B9651967B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13858" y="5703492"/>
              <a:ext cx="1248312" cy="1440000"/>
            </a:xfrm>
            <a:prstGeom prst="rect">
              <a:avLst/>
            </a:prstGeom>
          </p:spPr>
        </p:pic>
      </p:grp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54E48F4B-3964-42E7-B068-57C660644202}"/>
              </a:ext>
            </a:extLst>
          </p:cNvPr>
          <p:cNvSpPr/>
          <p:nvPr/>
        </p:nvSpPr>
        <p:spPr>
          <a:xfrm rot="10800000">
            <a:off x="7" y="942062"/>
            <a:ext cx="12191991" cy="347337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82A37F-7BDD-40EC-A89D-5AE73C3D9BC9}"/>
              </a:ext>
            </a:extLst>
          </p:cNvPr>
          <p:cNvGrpSpPr/>
          <p:nvPr/>
        </p:nvGrpSpPr>
        <p:grpSpPr>
          <a:xfrm>
            <a:off x="6947341" y="4632722"/>
            <a:ext cx="4889059" cy="1790748"/>
            <a:chOff x="7031891" y="4632722"/>
            <a:chExt cx="4889059" cy="179074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1EB0589-45D9-45B8-AAA8-5C272A3723FC}"/>
                </a:ext>
              </a:extLst>
            </p:cNvPr>
            <p:cNvGrpSpPr/>
            <p:nvPr/>
          </p:nvGrpSpPr>
          <p:grpSpPr>
            <a:xfrm>
              <a:off x="7477276" y="5393870"/>
              <a:ext cx="4443674" cy="1029600"/>
              <a:chOff x="7031335" y="5516880"/>
              <a:chExt cx="4443674" cy="1029600"/>
            </a:xfrm>
          </p:grpSpPr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379A5302-9752-412D-BF0B-D0CCEFCCC1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699044" y="5516880"/>
                <a:ext cx="890978" cy="1029600"/>
              </a:xfrm>
              <a:prstGeom prst="rect">
                <a:avLst/>
              </a:prstGeom>
            </p:spPr>
          </p:pic>
          <p:pic>
            <p:nvPicPr>
              <p:cNvPr id="46" name="Graphic 45">
                <a:extLst>
                  <a:ext uri="{FF2B5EF4-FFF2-40B4-BE49-F238E27FC236}">
                    <a16:creationId xmlns:a16="http://schemas.microsoft.com/office/drawing/2014/main" id="{22424CB7-FE55-485D-9643-936D0A240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8808532" y="5516880"/>
                <a:ext cx="890978" cy="1029600"/>
              </a:xfrm>
              <a:prstGeom prst="rect">
                <a:avLst/>
              </a:prstGeom>
            </p:spPr>
          </p:pic>
          <p:pic>
            <p:nvPicPr>
              <p:cNvPr id="2" name="Graphic 1">
                <a:extLst>
                  <a:ext uri="{FF2B5EF4-FFF2-40B4-BE49-F238E27FC236}">
                    <a16:creationId xmlns:a16="http://schemas.microsoft.com/office/drawing/2014/main" id="{6C3AF0B4-DE12-4FDF-86D6-200A57E14A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7031335" y="5516880"/>
                <a:ext cx="891268" cy="1028130"/>
              </a:xfrm>
              <a:prstGeom prst="rect">
                <a:avLst/>
              </a:prstGeom>
            </p:spPr>
          </p:pic>
          <p:pic>
            <p:nvPicPr>
              <p:cNvPr id="53" name="Graphic 52">
                <a:extLst>
                  <a:ext uri="{FF2B5EF4-FFF2-40B4-BE49-F238E27FC236}">
                    <a16:creationId xmlns:a16="http://schemas.microsoft.com/office/drawing/2014/main" id="{71B00FA8-D060-4D69-A2A6-89933EAA93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7918353" y="5516880"/>
                <a:ext cx="890978" cy="1029600"/>
              </a:xfrm>
              <a:prstGeom prst="rect">
                <a:avLst/>
              </a:prstGeom>
            </p:spPr>
          </p:pic>
          <p:pic>
            <p:nvPicPr>
              <p:cNvPr id="25" name="Graphic 24">
                <a:extLst>
                  <a:ext uri="{FF2B5EF4-FFF2-40B4-BE49-F238E27FC236}">
                    <a16:creationId xmlns:a16="http://schemas.microsoft.com/office/drawing/2014/main" id="{31CCDD94-CA53-4034-8F25-0DDBC0792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0584030" y="5516880"/>
                <a:ext cx="890979" cy="102960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421B7AA-3933-430C-8B4D-9D6773967167}"/>
                </a:ext>
              </a:extLst>
            </p:cNvPr>
            <p:cNvGrpSpPr/>
            <p:nvPr/>
          </p:nvGrpSpPr>
          <p:grpSpPr>
            <a:xfrm>
              <a:off x="7031891" y="4632722"/>
              <a:ext cx="4446041" cy="1029600"/>
              <a:chOff x="7031891" y="4632722"/>
              <a:chExt cx="4446041" cy="1029600"/>
            </a:xfrm>
          </p:grpSpPr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C271EE1D-DDC3-4C2A-B904-5499767B61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8805760" y="4632722"/>
                <a:ext cx="890978" cy="1029600"/>
              </a:xfrm>
              <a:prstGeom prst="rect">
                <a:avLst/>
              </a:prstGeom>
            </p:spPr>
          </p:pic>
          <p:pic>
            <p:nvPicPr>
              <p:cNvPr id="47" name="Graphic 46">
                <a:extLst>
                  <a:ext uri="{FF2B5EF4-FFF2-40B4-BE49-F238E27FC236}">
                    <a16:creationId xmlns:a16="http://schemas.microsoft.com/office/drawing/2014/main" id="{8885959C-BB9E-43FE-890A-E57B91B1B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9696272" y="4632722"/>
                <a:ext cx="890978" cy="1029600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6BDCEA53-88EE-40C3-B802-1231A9C09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7918709" y="4633457"/>
                <a:ext cx="889706" cy="1028130"/>
              </a:xfrm>
              <a:prstGeom prst="rect">
                <a:avLst/>
              </a:prstGeom>
            </p:spPr>
          </p:pic>
          <p:pic>
            <p:nvPicPr>
              <p:cNvPr id="32" name="Graphic 31">
                <a:extLst>
                  <a:ext uri="{FF2B5EF4-FFF2-40B4-BE49-F238E27FC236}">
                    <a16:creationId xmlns:a16="http://schemas.microsoft.com/office/drawing/2014/main" id="{C0CB30C6-0AEC-4344-87AD-51339D4E9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7031891" y="4633457"/>
                <a:ext cx="890155" cy="1028130"/>
              </a:xfrm>
              <a:prstGeom prst="rect">
                <a:avLst/>
              </a:prstGeom>
            </p:spPr>
          </p:pic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3092B77C-636E-427C-996D-A507F59DE8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10586504" y="4632722"/>
                <a:ext cx="891428" cy="1029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088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</TotalTime>
  <Words>2326</Words>
  <Application>Microsoft Office PowerPoint</Application>
  <PresentationFormat>Widescreen</PresentationFormat>
  <Paragraphs>299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Consolas</vt:lpstr>
      <vt:lpstr>Miryad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Aurélien Scapa</dc:creator>
  <cp:lastModifiedBy>Aurélien Scapa</cp:lastModifiedBy>
  <cp:revision>534</cp:revision>
  <dcterms:created xsi:type="dcterms:W3CDTF">2020-03-23T14:57:10Z</dcterms:created>
  <dcterms:modified xsi:type="dcterms:W3CDTF">2020-09-29T15:38:39Z</dcterms:modified>
</cp:coreProperties>
</file>